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256" r:id="rId5"/>
    <p:sldId id="258" r:id="rId6"/>
    <p:sldId id="259" r:id="rId7"/>
    <p:sldId id="261"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C5BC"/>
    <a:srgbClr val="F9EFBE"/>
    <a:srgbClr val="B6B7AB"/>
    <a:srgbClr val="CCCCCC"/>
    <a:srgbClr val="BE4848"/>
    <a:srgbClr val="377F73"/>
    <a:srgbClr val="878880"/>
    <a:srgbClr val="30339E"/>
    <a:srgbClr val="990000"/>
    <a:srgbClr val="E01B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1269" autoAdjust="0"/>
  </p:normalViewPr>
  <p:slideViewPr>
    <p:cSldViewPr snapToGrid="0">
      <p:cViewPr varScale="1">
        <p:scale>
          <a:sx n="51" d="100"/>
          <a:sy n="51" d="100"/>
        </p:scale>
        <p:origin x="48" y="2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3F5F9F-BBA0-4259-922E-1619BE5B6389}" type="datetimeFigureOut">
              <a:rPr lang="en-US" smtClean="0"/>
              <a:t>7/19/2019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1A04C5-2754-4048-80A4-4780A19A58CA}" type="slidenum">
              <a:rPr lang="en-US" smtClean="0"/>
              <a:t>‹#›</a:t>
            </a:fld>
            <a:endParaRPr lang="en-US"/>
          </a:p>
        </p:txBody>
      </p:sp>
    </p:spTree>
    <p:extLst>
      <p:ext uri="{BB962C8B-B14F-4D97-AF65-F5344CB8AC3E}">
        <p14:creationId xmlns:p14="http://schemas.microsoft.com/office/powerpoint/2010/main" val="3939383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B73E22-8B8B-46CA-804F-8AC3F1B22156}" type="datetimeFigureOut">
              <a:rPr lang="en-US" smtClean="0"/>
              <a:t>7/19/2019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B08CB6-BD32-47BE-B54D-34F04A8C01C9}" type="slidenum">
              <a:rPr lang="en-US" smtClean="0"/>
              <a:t>‹#›</a:t>
            </a:fld>
            <a:endParaRPr lang="en-US"/>
          </a:p>
        </p:txBody>
      </p:sp>
    </p:spTree>
    <p:extLst>
      <p:ext uri="{BB962C8B-B14F-4D97-AF65-F5344CB8AC3E}">
        <p14:creationId xmlns:p14="http://schemas.microsoft.com/office/powerpoint/2010/main" val="437303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8FC0DF-040F-4D04-8683-9D6AE7EA5A7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2003448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8FC0DF-040F-4D04-8683-9D6AE7EA5A7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370076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8FC0DF-040F-4D04-8683-9D6AE7EA5A7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159552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8FC0DF-040F-4D04-8683-9D6AE7EA5A7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392552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8FC0DF-040F-4D04-8683-9D6AE7EA5A7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475382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8FC0DF-040F-4D04-8683-9D6AE7EA5A75}" type="datetimeFigureOut">
              <a:rPr lang="en-US" smtClean="0"/>
              <a:t>7/19/2019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9602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8FC0DF-040F-4D04-8683-9D6AE7EA5A75}" type="datetimeFigureOut">
              <a:rPr lang="en-US" smtClean="0"/>
              <a:t>7/19/2019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187151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8FC0DF-040F-4D04-8683-9D6AE7EA5A75}" type="datetimeFigureOut">
              <a:rPr lang="en-US" smtClean="0"/>
              <a:t>7/19/2019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234025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FC0DF-040F-4D04-8683-9D6AE7EA5A75}" type="datetimeFigureOut">
              <a:rPr lang="en-US" smtClean="0"/>
              <a:t>7/19/2019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2242916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8FC0DF-040F-4D04-8683-9D6AE7EA5A75}" type="datetimeFigureOut">
              <a:rPr lang="en-US" smtClean="0"/>
              <a:t>7/19/2019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2275468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8FC0DF-040F-4D04-8683-9D6AE7EA5A75}" type="datetimeFigureOut">
              <a:rPr lang="en-US" smtClean="0"/>
              <a:t>7/19/2019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24A0BC-2AD6-4DE8-B894-53963C1ADFD9}" type="slidenum">
              <a:rPr lang="en-US" smtClean="0"/>
              <a:t>‹#›</a:t>
            </a:fld>
            <a:endParaRPr lang="en-US"/>
          </a:p>
        </p:txBody>
      </p:sp>
    </p:spTree>
    <p:extLst>
      <p:ext uri="{BB962C8B-B14F-4D97-AF65-F5344CB8AC3E}">
        <p14:creationId xmlns:p14="http://schemas.microsoft.com/office/powerpoint/2010/main" val="3410506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8FC0DF-040F-4D04-8683-9D6AE7EA5A75}" type="datetimeFigureOut">
              <a:rPr lang="en-US" smtClean="0"/>
              <a:t>7/19/2019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24A0BC-2AD6-4DE8-B894-53963C1ADFD9}" type="slidenum">
              <a:rPr lang="en-US" smtClean="0"/>
              <a:t>‹#›</a:t>
            </a:fld>
            <a:endParaRPr lang="en-US"/>
          </a:p>
        </p:txBody>
      </p:sp>
    </p:spTree>
    <p:extLst>
      <p:ext uri="{BB962C8B-B14F-4D97-AF65-F5344CB8AC3E}">
        <p14:creationId xmlns:p14="http://schemas.microsoft.com/office/powerpoint/2010/main" val="4218444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www.wicollaborative.or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4991" y="1259910"/>
            <a:ext cx="12192000" cy="3139321"/>
          </a:xfrm>
          <a:prstGeom prst="rect">
            <a:avLst/>
          </a:prstGeom>
          <a:noFill/>
        </p:spPr>
        <p:txBody>
          <a:bodyPr wrap="square" rtlCol="0">
            <a:spAutoFit/>
          </a:bodyPr>
          <a:lstStyle/>
          <a:p>
            <a:endParaRPr lang="en-US" dirty="0"/>
          </a:p>
          <a:p>
            <a:pPr algn="ctr"/>
            <a:r>
              <a:rPr lang="en-US" sz="9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Coordinated </a:t>
            </a:r>
            <a:r>
              <a:rPr lang="en-US" sz="9000" b="1" dirty="0">
                <a:solidFill>
                  <a:schemeClr val="bg1"/>
                </a:solidFill>
                <a:latin typeface="Segoe UI" panose="020B0502040204020203" pitchFamily="34" charset="0"/>
                <a:ea typeface="Segoe UI" panose="020B0502040204020203" pitchFamily="34" charset="0"/>
                <a:cs typeface="Segoe UI" panose="020B0502040204020203" pitchFamily="34" charset="0"/>
              </a:rPr>
              <a:t>Family Services (CFS</a:t>
            </a:r>
            <a:r>
              <a:rPr lang="en-US" sz="9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endParaRPr lang="en-US" sz="9000" b="1"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1707686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139960"/>
            <a:ext cx="11913079" cy="5647700"/>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Coordinated Family Services Process/Timeline</a:t>
            </a:r>
          </a:p>
          <a:p>
            <a:endParaRPr lang="en-US" sz="1500" b="1" dirty="0" smtClean="0">
              <a:latin typeface="Segoe UI" panose="020B0502040204020203" pitchFamily="34" charset="0"/>
              <a:ea typeface="Segoe UI" panose="020B0502040204020203" pitchFamily="34" charset="0"/>
              <a:cs typeface="Segoe UI" panose="020B0502040204020203" pitchFamily="34" charset="0"/>
            </a:endParaRPr>
          </a:p>
          <a:p>
            <a:r>
              <a:rPr lang="en-US" sz="2800" b="1"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Phase </a:t>
            </a:r>
            <a:r>
              <a:rPr lang="en-US" sz="2800" b="1" dirty="0">
                <a:solidFill>
                  <a:srgbClr val="86C5BC"/>
                </a:solidFill>
                <a:latin typeface="Segoe UI" panose="020B0502040204020203" pitchFamily="34" charset="0"/>
                <a:ea typeface="Segoe UI" panose="020B0502040204020203" pitchFamily="34" charset="0"/>
                <a:cs typeface="Segoe UI" panose="020B0502040204020203" pitchFamily="34" charset="0"/>
              </a:rPr>
              <a:t>I: Assessment, Planning, and Crisis Response Planning</a:t>
            </a:r>
            <a:endPar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•Teams meet every 1 –2 weeks for approximately 1 </a:t>
            </a:r>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hour</a:t>
            </a:r>
          </a:p>
          <a:p>
            <a:endPar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•Phase may last approximately 2 –3 months</a:t>
            </a:r>
          </a:p>
          <a:p>
            <a:endPar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b="1" dirty="0">
                <a:solidFill>
                  <a:srgbClr val="86C5BC"/>
                </a:solidFill>
                <a:latin typeface="Segoe UI" panose="020B0502040204020203" pitchFamily="34" charset="0"/>
                <a:ea typeface="Segoe UI" panose="020B0502040204020203" pitchFamily="34" charset="0"/>
                <a:cs typeface="Segoe UI" panose="020B0502040204020203" pitchFamily="34" charset="0"/>
              </a:rPr>
              <a:t>Phase II: Plan Implementation &amp; Monitoring</a:t>
            </a:r>
            <a:endPar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•Teams meet as often as necessary, typically every 3 –5 </a:t>
            </a:r>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weeks</a:t>
            </a:r>
          </a:p>
          <a:p>
            <a:endPar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•Phase may last approximately 6 –12 months</a:t>
            </a:r>
          </a:p>
          <a:p>
            <a:endPar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b="1" dirty="0">
                <a:solidFill>
                  <a:srgbClr val="86C5BC"/>
                </a:solidFill>
                <a:latin typeface="Segoe UI" panose="020B0502040204020203" pitchFamily="34" charset="0"/>
                <a:ea typeface="Segoe UI" panose="020B0502040204020203" pitchFamily="34" charset="0"/>
                <a:cs typeface="Segoe UI" panose="020B0502040204020203" pitchFamily="34" charset="0"/>
              </a:rPr>
              <a:t>Phase III: Transition &amp; Closure</a:t>
            </a:r>
            <a:endPar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•Teams may meet every 2 –3 months while transitioning </a:t>
            </a:r>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out of the formal team process  </a:t>
            </a:r>
            <a:endPar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10</a:t>
            </a:fld>
            <a:endParaRPr lang="en-US" dirty="0"/>
          </a:p>
        </p:txBody>
      </p:sp>
    </p:spTree>
    <p:extLst>
      <p:ext uri="{BB962C8B-B14F-4D97-AF65-F5344CB8AC3E}">
        <p14:creationId xmlns:p14="http://schemas.microsoft.com/office/powerpoint/2010/main" val="27475987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64892" y="659746"/>
            <a:ext cx="12027108" cy="4339650"/>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First Team </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Meeting</a:t>
            </a:r>
          </a:p>
          <a:p>
            <a:endParaRPr lang="en-US" sz="16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rPr>
              <a:t>•Build and strengthen relationships of team </a:t>
            </a:r>
            <a:r>
              <a:rPr lang="en-US" sz="32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members</a:t>
            </a:r>
          </a:p>
          <a:p>
            <a:endParaRPr lang="en-US" sz="16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3200" dirty="0">
                <a:solidFill>
                  <a:srgbClr val="86C5BC"/>
                </a:solidFill>
                <a:latin typeface="Segoe UI" panose="020B0502040204020203" pitchFamily="34" charset="0"/>
                <a:ea typeface="Segoe UI" panose="020B0502040204020203" pitchFamily="34" charset="0"/>
                <a:cs typeface="Segoe UI" panose="020B0502040204020203" pitchFamily="34" charset="0"/>
              </a:rPr>
              <a:t>Establish process for working </a:t>
            </a:r>
            <a:r>
              <a:rPr lang="en-US" sz="32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together</a:t>
            </a:r>
          </a:p>
          <a:p>
            <a:endParaRPr lang="en-US" sz="16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rPr>
              <a:t>•Team facilitator </a:t>
            </a:r>
            <a:r>
              <a:rPr lang="en-US" sz="32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identified</a:t>
            </a:r>
          </a:p>
          <a:p>
            <a:endParaRPr lang="en-US" sz="16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3200" dirty="0">
                <a:solidFill>
                  <a:srgbClr val="86C5BC"/>
                </a:solidFill>
                <a:latin typeface="Segoe UI" panose="020B0502040204020203" pitchFamily="34" charset="0"/>
                <a:ea typeface="Segoe UI" panose="020B0502040204020203" pitchFamily="34" charset="0"/>
                <a:cs typeface="Segoe UI" panose="020B0502040204020203" pitchFamily="34" charset="0"/>
              </a:rPr>
              <a:t>Agenda </a:t>
            </a:r>
            <a:r>
              <a:rPr lang="en-US" sz="32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set</a:t>
            </a:r>
          </a:p>
          <a:p>
            <a:endParaRPr lang="en-US" sz="16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rPr>
              <a:t>•Roles, Strengths and Goals of each member identified</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11</a:t>
            </a:fld>
            <a:endParaRPr lang="en-US" dirty="0"/>
          </a:p>
        </p:txBody>
      </p:sp>
    </p:spTree>
    <p:extLst>
      <p:ext uri="{BB962C8B-B14F-4D97-AF65-F5344CB8AC3E}">
        <p14:creationId xmlns:p14="http://schemas.microsoft.com/office/powerpoint/2010/main" val="36245797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71917" y="72126"/>
            <a:ext cx="11913079" cy="5616922"/>
          </a:xfrm>
          <a:prstGeom prst="rect">
            <a:avLst/>
          </a:prstGeom>
          <a:noFill/>
        </p:spPr>
        <p:txBody>
          <a:bodyPr wrap="square" rtlCol="0">
            <a:spAutoFit/>
          </a:bodyPr>
          <a:lstStyle/>
          <a:p>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First Team Meeting </a:t>
            </a:r>
          </a:p>
          <a:p>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This video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depicts an initial CST family team meeting</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In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this situation</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the team's </a:t>
            </a: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Service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Coordinator, Greg,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facilitates an overview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of the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team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process, and leads team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members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through several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exercises including the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Roles</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Strengths</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 and Goals exercise,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and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the development of team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rules</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dirty="0">
                <a:solidFill>
                  <a:schemeClr val="bg1"/>
                </a:solidFill>
              </a:rPr>
              <a:t>	</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12</a:t>
            </a:fld>
            <a:endParaRPr lang="en-US" dirty="0"/>
          </a:p>
        </p:txBody>
      </p:sp>
      <p:pic>
        <p:nvPicPr>
          <p:cNvPr id="3" name="Picture 2"/>
          <p:cNvPicPr>
            <a:picLocks noChangeAspect="1"/>
          </p:cNvPicPr>
          <p:nvPr/>
        </p:nvPicPr>
        <p:blipFill>
          <a:blip r:embed="rId3"/>
          <a:stretch>
            <a:fillRect/>
          </a:stretch>
        </p:blipFill>
        <p:spPr>
          <a:xfrm>
            <a:off x="6682537" y="1567253"/>
            <a:ext cx="4800316" cy="3729040"/>
          </a:xfrm>
          <a:prstGeom prst="rect">
            <a:avLst/>
          </a:prstGeom>
        </p:spPr>
      </p:pic>
    </p:spTree>
    <p:extLst>
      <p:ext uri="{BB962C8B-B14F-4D97-AF65-F5344CB8AC3E}">
        <p14:creationId xmlns:p14="http://schemas.microsoft.com/office/powerpoint/2010/main" val="767686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207036"/>
            <a:ext cx="11913079" cy="5355312"/>
          </a:xfrm>
          <a:prstGeom prst="rect">
            <a:avLst/>
          </a:prstGeom>
          <a:noFill/>
        </p:spPr>
        <p:txBody>
          <a:bodyPr wrap="square" rtlCol="0">
            <a:spAutoFit/>
          </a:bodyPr>
          <a:lstStyle/>
          <a:p>
            <a:r>
              <a:rPr lang="en-US" sz="3200" b="1" dirty="0">
                <a:solidFill>
                  <a:srgbClr val="F9EFBE"/>
                </a:solidFill>
                <a:latin typeface="Segoe UI" panose="020B0502040204020203" pitchFamily="34" charset="0"/>
                <a:ea typeface="Segoe UI" panose="020B0502040204020203" pitchFamily="34" charset="0"/>
                <a:cs typeface="Segoe UI" panose="020B0502040204020203" pitchFamily="34" charset="0"/>
              </a:rPr>
              <a:t>Parent’s perspective of </a:t>
            </a:r>
            <a:r>
              <a:rPr lang="en-US" sz="32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1</a:t>
            </a:r>
            <a:r>
              <a:rPr lang="en-US" sz="3200" b="1" baseline="30000"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st</a:t>
            </a:r>
            <a:r>
              <a:rPr lang="en-US" sz="32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 team </a:t>
            </a:r>
            <a:r>
              <a:rPr lang="en-US" sz="3200" b="1" dirty="0">
                <a:solidFill>
                  <a:srgbClr val="F9EFBE"/>
                </a:solidFill>
                <a:latin typeface="Segoe UI" panose="020B0502040204020203" pitchFamily="34" charset="0"/>
                <a:ea typeface="Segoe UI" panose="020B0502040204020203" pitchFamily="34" charset="0"/>
                <a:cs typeface="Segoe UI" panose="020B0502040204020203" pitchFamily="34" charset="0"/>
              </a:rPr>
              <a:t>meeting</a:t>
            </a: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Feedback </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from parent’s after the first team meeting is generally that</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•They didn’t really know what to fully expect but it helped in feeling more comfortable with those team members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afterward</a:t>
            </a:r>
          </a:p>
          <a:p>
            <a:pPr lvl="1"/>
            <a:endPar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•Nice to see that it was a positive meeting talking about strengths and hearing the different goals that people had for my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family</a:t>
            </a:r>
          </a:p>
          <a:p>
            <a:pPr lvl="1"/>
            <a:endPar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•Felt it was important for their son/daughter to hear the goals that the team had for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them</a:t>
            </a:r>
          </a:p>
          <a:p>
            <a:pPr lvl="1"/>
            <a:endPar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•Was helpful to have a parent advocate or some support at the meeting and on the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team</a:t>
            </a:r>
          </a:p>
          <a:p>
            <a:pPr lvl="1"/>
            <a:endPar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•Still was a little unsure about how the team process will fully roll out but feels like it was started on a positive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note</a:t>
            </a:r>
          </a:p>
          <a:p>
            <a:pPr lvl="1"/>
            <a:endPar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•Grateful to see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the </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number of people that were giving their time and being apart of the team to </a:t>
            </a:r>
            <a:r>
              <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rPr>
              <a:t>help</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 </a:t>
            </a:r>
            <a:endParaRPr lang="en-US" sz="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the family</a:t>
            </a:r>
          </a:p>
          <a:p>
            <a:pPr lvl="1"/>
            <a:endParaRPr lang="en-US" sz="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•It </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was helpful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to </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have the social worker develop and manage the team making it less stress for us as parents</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13</a:t>
            </a:fld>
            <a:endParaRPr lang="en-US" dirty="0"/>
          </a:p>
        </p:txBody>
      </p:sp>
    </p:spTree>
    <p:extLst>
      <p:ext uri="{BB962C8B-B14F-4D97-AF65-F5344CB8AC3E}">
        <p14:creationId xmlns:p14="http://schemas.microsoft.com/office/powerpoint/2010/main" val="8600589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506836"/>
            <a:ext cx="11913079" cy="4154984"/>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Phase 1: Assessment and </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Planning</a:t>
            </a:r>
          </a:p>
          <a:p>
            <a:endPar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3200" dirty="0">
                <a:solidFill>
                  <a:srgbClr val="86C5BC"/>
                </a:solidFill>
                <a:latin typeface="Segoe UI" panose="020B0502040204020203" pitchFamily="34" charset="0"/>
                <a:ea typeface="Segoe UI" panose="020B0502040204020203" pitchFamily="34" charset="0"/>
                <a:cs typeface="Segoe UI" panose="020B0502040204020203" pitchFamily="34" charset="0"/>
              </a:rPr>
              <a:t>•Complete Assessment to determine Strengths &amp; Needs of the </a:t>
            </a:r>
            <a:r>
              <a:rPr lang="en-US" sz="32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child/family</a:t>
            </a:r>
          </a:p>
          <a:p>
            <a:endPar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rPr>
              <a:t>•Develop Plan of </a:t>
            </a:r>
            <a:r>
              <a:rPr lang="en-US" sz="32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Care</a:t>
            </a:r>
          </a:p>
          <a:p>
            <a:endParaRPr lang="en-US" sz="32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3200" dirty="0">
                <a:solidFill>
                  <a:srgbClr val="86C5BC"/>
                </a:solidFill>
                <a:latin typeface="Segoe UI" panose="020B0502040204020203" pitchFamily="34" charset="0"/>
                <a:ea typeface="Segoe UI" panose="020B0502040204020203" pitchFamily="34" charset="0"/>
                <a:cs typeface="Segoe UI" panose="020B0502040204020203" pitchFamily="34" charset="0"/>
              </a:rPr>
              <a:t>•Develop Crisis/Safety Plans</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14</a:t>
            </a:fld>
            <a:endParaRPr lang="en-US" dirty="0"/>
          </a:p>
        </p:txBody>
      </p:sp>
    </p:spTree>
    <p:extLst>
      <p:ext uri="{BB962C8B-B14F-4D97-AF65-F5344CB8AC3E}">
        <p14:creationId xmlns:p14="http://schemas.microsoft.com/office/powerpoint/2010/main" val="32188401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854125" y="148668"/>
            <a:ext cx="10973113" cy="5740033"/>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Strengths &amp; Needs </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Assessment</a:t>
            </a:r>
          </a:p>
          <a:p>
            <a:endParaRPr lang="en-US" sz="1000" dirty="0">
              <a:latin typeface="Segoe UI" panose="020B0502040204020203" pitchFamily="34" charset="0"/>
              <a:ea typeface="Segoe UI" panose="020B0502040204020203" pitchFamily="34" charset="0"/>
              <a:cs typeface="Segoe UI" panose="020B0502040204020203" pitchFamily="34" charset="0"/>
            </a:endParaRPr>
          </a:p>
          <a:p>
            <a:r>
              <a:rPr lang="en-US" sz="2000" b="1" dirty="0">
                <a:solidFill>
                  <a:srgbClr val="86C5BC"/>
                </a:solidFill>
                <a:latin typeface="Segoe UI" panose="020B0502040204020203" pitchFamily="34" charset="0"/>
                <a:ea typeface="Segoe UI" panose="020B0502040204020203" pitchFamily="34" charset="0"/>
                <a:cs typeface="Segoe UI" panose="020B0502040204020203" pitchFamily="34" charset="0"/>
              </a:rPr>
              <a:t>Below are the various sections incorporated </a:t>
            </a:r>
            <a:r>
              <a:rPr lang="en-US" sz="2000" b="1"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in </a:t>
            </a:r>
            <a:r>
              <a:rPr lang="en-US" sz="2000" b="1" dirty="0">
                <a:solidFill>
                  <a:srgbClr val="86C5BC"/>
                </a:solidFill>
                <a:latin typeface="Segoe UI" panose="020B0502040204020203" pitchFamily="34" charset="0"/>
                <a:ea typeface="Segoe UI" panose="020B0502040204020203" pitchFamily="34" charset="0"/>
                <a:cs typeface="Segoe UI" panose="020B0502040204020203" pitchFamily="34" charset="0"/>
              </a:rPr>
              <a:t>the assessment</a:t>
            </a:r>
            <a:endParaRPr lang="en-US" sz="32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endParaRPr lang="en-US" sz="20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•Living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situations				•</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Cultural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involvement</a:t>
            </a:r>
            <a:endPar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Basic needs and financial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status</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Spiritual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status</a:t>
            </a:r>
            <a:endPar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Child &amp; family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situation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Educational/vocational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status</a:t>
            </a:r>
            <a:endPar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1500" dirty="0" smtClean="0">
              <a:solidFill>
                <a:srgbClr val="86C5BC"/>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Mental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health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	•</a:t>
            </a:r>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Legal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involvement</a:t>
            </a:r>
            <a:endPar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Social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interaction				</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•Medical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status</a:t>
            </a:r>
            <a:endPar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Access to community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resources</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AODA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status</a:t>
            </a:r>
          </a:p>
          <a:p>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endPar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Crisis </a:t>
            </a: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response</a:t>
            </a:r>
          </a:p>
          <a:p>
            <a:endParaRPr lang="en-US" dirty="0">
              <a:latin typeface="Segoe UI" panose="020B0502040204020203" pitchFamily="34" charset="0"/>
              <a:ea typeface="Segoe UI" panose="020B0502040204020203" pitchFamily="34" charset="0"/>
              <a:cs typeface="Segoe UI" panose="020B0502040204020203" pitchFamily="34" charset="0"/>
            </a:endParaRPr>
          </a:p>
          <a:p>
            <a:endParaRPr lang="en-US" dirty="0">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15</a:t>
            </a:fld>
            <a:endParaRPr lang="en-US" dirty="0"/>
          </a:p>
        </p:txBody>
      </p:sp>
    </p:spTree>
    <p:extLst>
      <p:ext uri="{BB962C8B-B14F-4D97-AF65-F5344CB8AC3E}">
        <p14:creationId xmlns:p14="http://schemas.microsoft.com/office/powerpoint/2010/main" val="17765863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397935" y="362678"/>
            <a:ext cx="7681921" cy="3970318"/>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Plan of Care Development</a:t>
            </a:r>
          </a:p>
          <a:p>
            <a:endParaRPr lang="en-US" sz="2400" dirty="0" smtClean="0">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Once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the team has prioritized the top needs from the Strengths &amp; Needs Assessment, the planning can begin. The Service Coordinator should lead the family team in reviewing the assessment </a:t>
            </a:r>
            <a:endPar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The next step is to identify a realistic long-term goal, short term goals and a plan to meet the needs of that area as identified. </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16</a:t>
            </a:fld>
            <a:endParaRPr lang="en-US" dirty="0"/>
          </a:p>
        </p:txBody>
      </p:sp>
    </p:spTree>
    <p:extLst>
      <p:ext uri="{BB962C8B-B14F-4D97-AF65-F5344CB8AC3E}">
        <p14:creationId xmlns:p14="http://schemas.microsoft.com/office/powerpoint/2010/main" val="17362359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207036"/>
            <a:ext cx="11913079" cy="3785652"/>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Plan of Care </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Development</a:t>
            </a:r>
          </a:p>
          <a:p>
            <a:endPar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Once the team has prioritized the top needs from the Strengths &amp; Needs Assessment, the planning can begin. The Service Coordinator should lead the family team in reviewing the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assessment.</a:t>
            </a: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endPar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The next step is to identify a realistic long-term goal, short term goals and a plan to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meet the needs of that area as identified.</a:t>
            </a:r>
            <a:endPar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17</a:t>
            </a:fld>
            <a:endParaRPr lang="en-US" dirty="0"/>
          </a:p>
        </p:txBody>
      </p:sp>
    </p:spTree>
    <p:extLst>
      <p:ext uri="{BB962C8B-B14F-4D97-AF65-F5344CB8AC3E}">
        <p14:creationId xmlns:p14="http://schemas.microsoft.com/office/powerpoint/2010/main" val="31382383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36798" y="62200"/>
            <a:ext cx="11913079" cy="5940088"/>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Crisis Response Plan </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Development</a:t>
            </a:r>
          </a:p>
          <a:p>
            <a:r>
              <a:rPr lang="en-US" sz="2800" b="1" i="1" dirty="0">
                <a:solidFill>
                  <a:srgbClr val="86C5BC"/>
                </a:solidFill>
                <a:latin typeface="Segoe UI" panose="020B0502040204020203" pitchFamily="34" charset="0"/>
                <a:ea typeface="Segoe UI" panose="020B0502040204020203" pitchFamily="34" charset="0"/>
                <a:cs typeface="Segoe UI" panose="020B0502040204020203" pitchFamily="34" charset="0"/>
              </a:rPr>
              <a:t>“A crisis occurs when adults don’t know what to do.”</a:t>
            </a:r>
            <a:r>
              <a:rPr lang="en-US" sz="2800" b="1" dirty="0">
                <a:solidFill>
                  <a:srgbClr val="86C5BC"/>
                </a:solidFill>
                <a:latin typeface="Segoe UI" panose="020B0502040204020203" pitchFamily="34" charset="0"/>
                <a:ea typeface="Segoe UI" panose="020B0502040204020203" pitchFamily="34" charset="0"/>
                <a:cs typeface="Segoe UI" panose="020B0502040204020203" pitchFamily="34" charset="0"/>
              </a:rPr>
              <a:t>–Carl </a:t>
            </a:r>
            <a:r>
              <a:rPr lang="en-US" sz="2800" b="1" dirty="0" err="1">
                <a:solidFill>
                  <a:srgbClr val="86C5BC"/>
                </a:solidFill>
                <a:latin typeface="Segoe UI" panose="020B0502040204020203" pitchFamily="34" charset="0"/>
                <a:ea typeface="Segoe UI" panose="020B0502040204020203" pitchFamily="34" charset="0"/>
                <a:cs typeface="Segoe UI" panose="020B0502040204020203" pitchFamily="34" charset="0"/>
              </a:rPr>
              <a:t>Shick</a:t>
            </a:r>
            <a:endPar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endPar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•Crisis Response Planning is a very important part of the team process. Crisis Response Planning typically takes place as a part of the Plan of Care process, and is prioritized by the team in terms of when it should be completed. In some cases, when safety is a primary concern, Crisis Response Planning may occur at the first or second team meeting.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This </a:t>
            </a:r>
            <a:r>
              <a:rPr lang="en-US" sz="2800" b="1" dirty="0">
                <a:solidFill>
                  <a:schemeClr val="bg1"/>
                </a:solidFill>
                <a:latin typeface="Segoe UI" panose="020B0502040204020203" pitchFamily="34" charset="0"/>
                <a:ea typeface="Segoe UI" panose="020B0502040204020203" pitchFamily="34" charset="0"/>
                <a:cs typeface="Segoe UI" panose="020B0502040204020203" pitchFamily="34" charset="0"/>
              </a:rPr>
              <a:t>is only recommended if there are immediate safety or crisis concerns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–experience shows that teams are better equipped to develop Crisis Response Plans once relationships have been built among team members.</a:t>
            </a:r>
          </a:p>
          <a:p>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18</a:t>
            </a:fld>
            <a:endParaRPr lang="en-US" dirty="0"/>
          </a:p>
        </p:txBody>
      </p:sp>
    </p:spTree>
    <p:extLst>
      <p:ext uri="{BB962C8B-B14F-4D97-AF65-F5344CB8AC3E}">
        <p14:creationId xmlns:p14="http://schemas.microsoft.com/office/powerpoint/2010/main" val="38322868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209862"/>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86502" y="-44970"/>
            <a:ext cx="11316075" cy="5370701"/>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Crisis </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Plan</a:t>
            </a:r>
          </a:p>
          <a:p>
            <a:endParaRPr lang="en-US" sz="15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In this video, the team </a:t>
            </a:r>
            <a:endPar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develops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a Plan for Crisis to </a:t>
            </a:r>
            <a:endPar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a</a:t>
            </a:r>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ddress crisis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situations that </a:t>
            </a:r>
            <a:endPar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may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occur at home regarding </a:t>
            </a:r>
            <a:endPar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Ethan.</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The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team </a:t>
            </a:r>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discusses</a:t>
            </a: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interventions that have </a:t>
            </a:r>
            <a:endPar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Worked in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the past at school, </a:t>
            </a:r>
            <a:endPar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home</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 and in the community; </a:t>
            </a:r>
            <a:endPar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and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brainstorms </a:t>
            </a:r>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additional</a:t>
            </a: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possible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interventions and supports</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a:t>
            </a:r>
            <a:endPar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19</a:t>
            </a:fld>
            <a:endParaRPr lang="en-US" dirty="0"/>
          </a:p>
        </p:txBody>
      </p:sp>
      <p:pic>
        <p:nvPicPr>
          <p:cNvPr id="4" name="Picture 3"/>
          <p:cNvPicPr>
            <a:picLocks noChangeAspect="1"/>
          </p:cNvPicPr>
          <p:nvPr/>
        </p:nvPicPr>
        <p:blipFill>
          <a:blip r:embed="rId3"/>
          <a:stretch>
            <a:fillRect/>
          </a:stretch>
        </p:blipFill>
        <p:spPr>
          <a:xfrm>
            <a:off x="5980562" y="865733"/>
            <a:ext cx="4962259" cy="3766228"/>
          </a:xfrm>
          <a:prstGeom prst="rect">
            <a:avLst/>
          </a:prstGeom>
        </p:spPr>
      </p:pic>
    </p:spTree>
    <p:extLst>
      <p:ext uri="{BB962C8B-B14F-4D97-AF65-F5344CB8AC3E}">
        <p14:creationId xmlns:p14="http://schemas.microsoft.com/office/powerpoint/2010/main" val="1869348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812534" y="644357"/>
            <a:ext cx="8691229" cy="4370427"/>
          </a:xfrm>
          <a:prstGeom prst="rect">
            <a:avLst/>
          </a:prstGeom>
          <a:noFill/>
        </p:spPr>
        <p:txBody>
          <a:bodyPr wrap="square" rtlCol="0">
            <a:spAutoFit/>
          </a:bodyPr>
          <a:lstStyle/>
          <a:p>
            <a:r>
              <a:rPr lang="en-US" sz="48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Outline</a:t>
            </a:r>
          </a:p>
          <a:p>
            <a:endParaRPr lang="en-US" sz="10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4400" dirty="0">
                <a:solidFill>
                  <a:schemeClr val="bg1"/>
                </a:solidFill>
                <a:latin typeface="Segoe UI" panose="020B0502040204020203" pitchFamily="34" charset="0"/>
                <a:ea typeface="Segoe UI" panose="020B0502040204020203" pitchFamily="34" charset="0"/>
                <a:cs typeface="Segoe UI" panose="020B0502040204020203" pitchFamily="34" charset="0"/>
              </a:rPr>
              <a:t>•What is CFS?</a:t>
            </a:r>
          </a:p>
          <a:p>
            <a:r>
              <a:rPr lang="en-US" sz="4400" dirty="0">
                <a:solidFill>
                  <a:schemeClr val="bg1"/>
                </a:solidFill>
                <a:latin typeface="Segoe UI" panose="020B0502040204020203" pitchFamily="34" charset="0"/>
                <a:ea typeface="Segoe UI" panose="020B0502040204020203" pitchFamily="34" charset="0"/>
                <a:cs typeface="Segoe UI" panose="020B0502040204020203" pitchFamily="34" charset="0"/>
              </a:rPr>
              <a:t>•Eligibility</a:t>
            </a:r>
          </a:p>
          <a:p>
            <a:r>
              <a:rPr lang="en-US" sz="4400" dirty="0">
                <a:solidFill>
                  <a:schemeClr val="bg1"/>
                </a:solidFill>
                <a:latin typeface="Segoe UI" panose="020B0502040204020203" pitchFamily="34" charset="0"/>
                <a:ea typeface="Segoe UI" panose="020B0502040204020203" pitchFamily="34" charset="0"/>
                <a:cs typeface="Segoe UI" panose="020B0502040204020203" pitchFamily="34" charset="0"/>
              </a:rPr>
              <a:t>•Team Process Overview</a:t>
            </a:r>
          </a:p>
          <a:p>
            <a:r>
              <a:rPr lang="en-US" sz="4400" dirty="0">
                <a:solidFill>
                  <a:schemeClr val="bg1"/>
                </a:solidFill>
                <a:latin typeface="Segoe UI" panose="020B0502040204020203" pitchFamily="34" charset="0"/>
                <a:ea typeface="Segoe UI" panose="020B0502040204020203" pitchFamily="34" charset="0"/>
                <a:cs typeface="Segoe UI" panose="020B0502040204020203" pitchFamily="34" charset="0"/>
              </a:rPr>
              <a:t>•Benefits/Outcomes</a:t>
            </a:r>
          </a:p>
          <a:p>
            <a:r>
              <a:rPr lang="en-US" sz="4400" dirty="0">
                <a:solidFill>
                  <a:schemeClr val="bg1"/>
                </a:solidFill>
                <a:latin typeface="Segoe UI" panose="020B0502040204020203" pitchFamily="34" charset="0"/>
                <a:ea typeface="Segoe UI" panose="020B0502040204020203" pitchFamily="34" charset="0"/>
                <a:cs typeface="Segoe UI" panose="020B0502040204020203" pitchFamily="34" charset="0"/>
              </a:rPr>
              <a:t>•Team Logistics</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a:t>
            </a:fld>
            <a:endParaRPr lang="en-US" dirty="0"/>
          </a:p>
        </p:txBody>
      </p:sp>
    </p:spTree>
    <p:extLst>
      <p:ext uri="{BB962C8B-B14F-4D97-AF65-F5344CB8AC3E}">
        <p14:creationId xmlns:p14="http://schemas.microsoft.com/office/powerpoint/2010/main" val="19273848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88981" y="87116"/>
            <a:ext cx="11913079" cy="5539978"/>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Crisis Plan Effectiveness</a:t>
            </a:r>
          </a:p>
          <a:p>
            <a:r>
              <a:rPr lang="en-US" sz="2400" b="1" dirty="0">
                <a:solidFill>
                  <a:srgbClr val="86C5BC"/>
                </a:solidFill>
                <a:latin typeface="Segoe UI" panose="020B0502040204020203" pitchFamily="34" charset="0"/>
                <a:ea typeface="Segoe UI" panose="020B0502040204020203" pitchFamily="34" charset="0"/>
                <a:cs typeface="Segoe UI" panose="020B0502040204020203" pitchFamily="34" charset="0"/>
              </a:rPr>
              <a:t>Feedback from providers and families on the development and use of the crisis </a:t>
            </a:r>
            <a:r>
              <a:rPr lang="en-US" sz="2400" b="1"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plan</a:t>
            </a:r>
          </a:p>
          <a:p>
            <a:endParaRPr lang="en-US" sz="15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•The plan was very helpful to our staff as it gave us a detailed description for helping our pupil. Without it I don't even know what we would have done in the case of an emergency. It's definitely better to be proactive than reactive</a:t>
            </a:r>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p>
          <a:p>
            <a:endParaRPr lang="en-US" sz="15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rgbClr val="86C5BC"/>
                </a:solidFill>
                <a:latin typeface="Segoe UI" panose="020B0502040204020203" pitchFamily="34" charset="0"/>
                <a:ea typeface="Segoe UI" panose="020B0502040204020203" pitchFamily="34" charset="0"/>
                <a:cs typeface="Segoe UI" panose="020B0502040204020203" pitchFamily="34" charset="0"/>
              </a:rPr>
              <a:t>•</a:t>
            </a:r>
            <a:r>
              <a:rPr lang="en-US" sz="2400" b="1" dirty="0">
                <a:solidFill>
                  <a:srgbClr val="86C5BC"/>
                </a:solidFill>
                <a:latin typeface="Segoe UI" panose="020B0502040204020203" pitchFamily="34" charset="0"/>
                <a:ea typeface="Segoe UI" panose="020B0502040204020203" pitchFamily="34" charset="0"/>
                <a:cs typeface="Segoe UI" panose="020B0502040204020203" pitchFamily="34" charset="0"/>
              </a:rPr>
              <a:t>The crisis plan was well developed, appropriate plan that kept the individual  safe and became an effective deterrent for future occurrences of inappropriate behavior. It provided the mother with a concrete plan so she knew exactly what to </a:t>
            </a:r>
            <a:r>
              <a:rPr lang="en-US" sz="2400" b="1"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do</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•Everyone knew how a crisis would be handled. I think just the planning process reduced the chances that a crisis would occur.</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20</a:t>
            </a:fld>
            <a:endParaRPr lang="en-US" dirty="0"/>
          </a:p>
        </p:txBody>
      </p:sp>
    </p:spTree>
    <p:extLst>
      <p:ext uri="{BB962C8B-B14F-4D97-AF65-F5344CB8AC3E}">
        <p14:creationId xmlns:p14="http://schemas.microsoft.com/office/powerpoint/2010/main" val="25823582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39460" y="252007"/>
            <a:ext cx="11913079" cy="4093428"/>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Phase II: Ongoing Monitoring</a:t>
            </a:r>
          </a:p>
          <a:p>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Once the team has completed the Plan of Care, it should be reviewed, approved, and implemented.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•During the ongoing monitoring phase the team provides on-going support and monitoring; meeting as a team when necessary to review the plan, progress toward goals, and need for plan modification. Teams typically meet every 3 to 6 weeks, depending on individual team’s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needs.</a:t>
            </a:r>
            <a:endPar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21</a:t>
            </a:fld>
            <a:endParaRPr lang="en-US" dirty="0"/>
          </a:p>
        </p:txBody>
      </p:sp>
    </p:spTree>
    <p:extLst>
      <p:ext uri="{BB962C8B-B14F-4D97-AF65-F5344CB8AC3E}">
        <p14:creationId xmlns:p14="http://schemas.microsoft.com/office/powerpoint/2010/main" val="6647419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39460" y="286673"/>
            <a:ext cx="11913079" cy="3354765"/>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Phase III: Transition and </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Closure</a:t>
            </a:r>
          </a:p>
          <a:p>
            <a:endPar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•As the team is preparing for closure, the focus should be on long-term planning. Consider what services and transitions the family and child will encounter in the future and develop a plan around these needs. The team should also review the Crisis Response Plans to ensure they are up-to-date in case they need to be referenced in the future</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22</a:t>
            </a:fld>
            <a:endParaRPr lang="en-US" dirty="0"/>
          </a:p>
        </p:txBody>
      </p:sp>
    </p:spTree>
    <p:extLst>
      <p:ext uri="{BB962C8B-B14F-4D97-AF65-F5344CB8AC3E}">
        <p14:creationId xmlns:p14="http://schemas.microsoft.com/office/powerpoint/2010/main" val="9609102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66778" y="207036"/>
            <a:ext cx="11913079" cy="4585871"/>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Transition/Closure</a:t>
            </a:r>
          </a:p>
          <a:p>
            <a:endParaRPr lang="en-US" sz="1500" dirty="0" smtClean="0">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Intent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of the team is not to solve every problem, rather to develop skills, gain knowledge and identify and access resources necessary to meet the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needs</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•Once this process is working the formal team process should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end</a:t>
            </a:r>
          </a:p>
          <a:p>
            <a:pPr lvl="1"/>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rPr>
              <a:t>•This doesn’t mean that services aren’t necessary or that supports aren’t needed</a:t>
            </a:r>
            <a:r>
              <a:rPr lang="en-US" sz="28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p>
          <a:p>
            <a:pPr lvl="1"/>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Family has developed the skills/resources  to meet their own needs</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23</a:t>
            </a:fld>
            <a:endParaRPr lang="en-US" dirty="0"/>
          </a:p>
        </p:txBody>
      </p:sp>
    </p:spTree>
    <p:extLst>
      <p:ext uri="{BB962C8B-B14F-4D97-AF65-F5344CB8AC3E}">
        <p14:creationId xmlns:p14="http://schemas.microsoft.com/office/powerpoint/2010/main" val="16043133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207036"/>
            <a:ext cx="11913079" cy="5309146"/>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Managing Disagreement/Conflict</a:t>
            </a:r>
          </a:p>
          <a:p>
            <a:endParaRPr lang="en-US" sz="1500" dirty="0" smtClean="0">
              <a:latin typeface="Segoe UI" panose="020B0502040204020203" pitchFamily="34" charset="0"/>
              <a:ea typeface="Segoe UI" panose="020B0502040204020203" pitchFamily="34" charset="0"/>
              <a:cs typeface="Segoe UI" panose="020B0502040204020203" pitchFamily="34" charset="0"/>
            </a:endParaRPr>
          </a:p>
          <a:p>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The members of the team are a primary source of information on the success (and lack of success) of the elements of the plan. Within the confidentiality of the team, members are expected to share information honestly and openly in order that the plan can be developed and modified when necessary. When members differ in their opinions, it is expected that these differences will be discussed in the team and/or with the team coordinator. It is only through discussing and resolving differences that a workable, successful plan can be developed</a:t>
            </a:r>
            <a:r>
              <a:rPr lang="en-US" sz="24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•At times family teams will become deadlocked over a specific issue. This is a difficult time for the team. Sides are taken and hard feelings can be generated, threatening the team’s ability to function effectively. It is important to deal with conflict as soon as possible.</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24</a:t>
            </a:fld>
            <a:endParaRPr lang="en-US" dirty="0"/>
          </a:p>
        </p:txBody>
      </p:sp>
    </p:spTree>
    <p:extLst>
      <p:ext uri="{BB962C8B-B14F-4D97-AF65-F5344CB8AC3E}">
        <p14:creationId xmlns:p14="http://schemas.microsoft.com/office/powerpoint/2010/main" val="9150192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320293"/>
            <a:ext cx="11913079" cy="4355038"/>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Team Logistics</a:t>
            </a:r>
          </a:p>
          <a:p>
            <a:endParaRPr lang="en-US" sz="1500" b="1" dirty="0" smtClean="0">
              <a:latin typeface="Segoe UI" panose="020B0502040204020203" pitchFamily="34" charset="0"/>
              <a:ea typeface="Segoe UI" panose="020B0502040204020203" pitchFamily="34" charset="0"/>
              <a:cs typeface="Segoe UI" panose="020B0502040204020203" pitchFamily="34" charset="0"/>
            </a:endParaRPr>
          </a:p>
          <a:p>
            <a:r>
              <a:rPr lang="en-US" sz="2800" b="1"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General </a:t>
            </a:r>
            <a:r>
              <a:rPr lang="en-US" sz="2800" b="1" dirty="0">
                <a:solidFill>
                  <a:srgbClr val="86C5BC"/>
                </a:solidFill>
                <a:latin typeface="Segoe UI" panose="020B0502040204020203" pitchFamily="34" charset="0"/>
                <a:ea typeface="Segoe UI" panose="020B0502040204020203" pitchFamily="34" charset="0"/>
                <a:cs typeface="Segoe UI" panose="020B0502040204020203" pitchFamily="34" charset="0"/>
              </a:rPr>
              <a:t>team logistics to keep in </a:t>
            </a:r>
            <a:r>
              <a:rPr lang="en-US" sz="2800" b="1"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mind</a:t>
            </a:r>
          </a:p>
          <a:p>
            <a:endPar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•Team meetings are scheduled for a one hour duration of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time</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•Teams will not meet without a parent/guardian being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present</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•Teams can choose to meet where and when it is most convenient for team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members.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Common locations may be schools, provider’s place of business, family home, a park if the weather is nice, etc.</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25</a:t>
            </a:fld>
            <a:endParaRPr lang="en-US" dirty="0"/>
          </a:p>
        </p:txBody>
      </p:sp>
    </p:spTree>
    <p:extLst>
      <p:ext uri="{BB962C8B-B14F-4D97-AF65-F5344CB8AC3E}">
        <p14:creationId xmlns:p14="http://schemas.microsoft.com/office/powerpoint/2010/main" val="13404498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66778" y="73882"/>
            <a:ext cx="11913079" cy="5755422"/>
          </a:xfrm>
          <a:prstGeom prst="rect">
            <a:avLst/>
          </a:prstGeom>
          <a:noFill/>
        </p:spPr>
        <p:txBody>
          <a:bodyPr wrap="square" rtlCol="0">
            <a:spAutoFit/>
          </a:bodyPr>
          <a:lstStyle/>
          <a:p>
            <a:r>
              <a:rPr lang="en-US" sz="4000" b="1" dirty="0">
                <a:solidFill>
                  <a:srgbClr val="F9EFBE"/>
                </a:solidFill>
                <a:latin typeface="Segoe UI" panose="020B0502040204020203" pitchFamily="34" charset="0"/>
                <a:ea typeface="Segoe UI" panose="020B0502040204020203" pitchFamily="34" charset="0"/>
                <a:cs typeface="Segoe UI" panose="020B0502040204020203" pitchFamily="34" charset="0"/>
              </a:rPr>
              <a:t>Team Logistics</a:t>
            </a:r>
          </a:p>
          <a:p>
            <a:endParaRPr lang="en-US" sz="10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The most challenging aspect of starting the team process may be in trying to find a time and place that will work for all team members.  It is unrealistic to think that everyone on the team will be able to make every single meeting so below are some options for team involvement  based on logistical barriers:</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•Participate in the meeting via phone or other forms of technology such as Skype, FaceTime, go to meeting, etc.</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•Depending on the agenda for the meeting, some team members can participate in a portion of the meeting only (this works well with private practice therapists who may not be able to devote a hour to a meeting)</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•Designate someone on the team to follow up with a missing team members after the meeting</a:t>
            </a:r>
          </a:p>
          <a:p>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0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•Rely on reading team meeting notes that are distributed after each </a:t>
            </a:r>
          </a:p>
          <a:p>
            <a:endParaRPr lang="en-US" sz="1500" dirty="0">
              <a:latin typeface="Segoe UI" panose="020B0502040204020203" pitchFamily="34" charset="0"/>
              <a:ea typeface="Segoe UI" panose="020B0502040204020203" pitchFamily="34" charset="0"/>
              <a:cs typeface="Segoe UI" panose="020B0502040204020203" pitchFamily="34" charset="0"/>
            </a:endParaRPr>
          </a:p>
          <a:p>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•Members unable to attend can submit their updates in writing</a:t>
            </a:r>
          </a:p>
          <a:p>
            <a:endPar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26</a:t>
            </a:fld>
            <a:endParaRPr lang="en-US" dirty="0"/>
          </a:p>
        </p:txBody>
      </p:sp>
    </p:spTree>
    <p:extLst>
      <p:ext uri="{BB962C8B-B14F-4D97-AF65-F5344CB8AC3E}">
        <p14:creationId xmlns:p14="http://schemas.microsoft.com/office/powerpoint/2010/main" val="22951299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207036"/>
            <a:ext cx="11913079" cy="5478423"/>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Sampling of Outcomes/Benefits</a:t>
            </a:r>
          </a:p>
          <a:p>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Majority of children remain in their home, school &amp; community</a:t>
            </a:r>
          </a:p>
          <a:p>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rPr>
              <a:t>Increases involvement of informal </a:t>
            </a:r>
            <a:r>
              <a:rPr lang="en-US" sz="28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supports</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•Improved communication, collaboration, and coordination </a:t>
            </a:r>
            <a:endPar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rPr>
              <a:t>•Increase in family </a:t>
            </a:r>
            <a:r>
              <a:rPr lang="en-US" sz="28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advocacy</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•Less duplication of services, workload is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shared</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rPr>
              <a:t>•Pro-active planning (meet during non-crisis times</a:t>
            </a:r>
            <a:r>
              <a:rPr lang="en-US" sz="28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p>
          <a:p>
            <a:endParaRPr lang="en-US" sz="15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•Increased/shared resources</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27</a:t>
            </a:fld>
            <a:endParaRPr lang="en-US" dirty="0"/>
          </a:p>
        </p:txBody>
      </p:sp>
    </p:spTree>
    <p:extLst>
      <p:ext uri="{BB962C8B-B14F-4D97-AF65-F5344CB8AC3E}">
        <p14:creationId xmlns:p14="http://schemas.microsoft.com/office/powerpoint/2010/main" val="18123577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Family Benefits</a:t>
            </a:r>
          </a:p>
          <a:p>
            <a:pPr algn="ctr"/>
            <a:endParaRPr lang="en-US" sz="1000" dirty="0" smtClean="0">
              <a:latin typeface="Segoe UI" panose="020B0502040204020203" pitchFamily="34" charset="0"/>
              <a:ea typeface="Segoe UI" panose="020B0502040204020203" pitchFamily="34" charset="0"/>
              <a:cs typeface="Segoe UI" panose="020B0502040204020203" pitchFamily="34" charset="0"/>
            </a:endParaRPr>
          </a:p>
          <a:p>
            <a:pPr algn="ctr"/>
            <a:r>
              <a:rPr lang="en-US" sz="2000" dirty="0" smtClean="0">
                <a:latin typeface="Segoe UI" panose="020B0502040204020203" pitchFamily="34" charset="0"/>
                <a:ea typeface="Segoe UI" panose="020B0502040204020203" pitchFamily="34" charset="0"/>
                <a:cs typeface="Segoe UI" panose="020B0502040204020203" pitchFamily="34" charset="0"/>
              </a:rPr>
              <a:t>Below </a:t>
            </a:r>
            <a:r>
              <a:rPr lang="en-US" sz="2000" dirty="0">
                <a:latin typeface="Segoe UI" panose="020B0502040204020203" pitchFamily="34" charset="0"/>
                <a:ea typeface="Segoe UI" panose="020B0502040204020203" pitchFamily="34" charset="0"/>
                <a:cs typeface="Segoe UI" panose="020B0502040204020203" pitchFamily="34" charset="0"/>
              </a:rPr>
              <a:t>is feedback provided by parents after participating in the CFS team process and asked </a:t>
            </a:r>
            <a:endParaRPr lang="en-US" sz="2000" dirty="0" smtClean="0">
              <a:latin typeface="Segoe UI" panose="020B0502040204020203" pitchFamily="34" charset="0"/>
              <a:ea typeface="Segoe UI" panose="020B0502040204020203" pitchFamily="34" charset="0"/>
              <a:cs typeface="Segoe UI" panose="020B0502040204020203" pitchFamily="34" charset="0"/>
            </a:endParaRPr>
          </a:p>
          <a:p>
            <a:pPr algn="ctr"/>
            <a:endParaRPr lang="en-US" sz="1000" dirty="0">
              <a:latin typeface="Segoe UI" panose="020B0502040204020203" pitchFamily="34" charset="0"/>
              <a:ea typeface="Segoe UI" panose="020B0502040204020203" pitchFamily="34" charset="0"/>
              <a:cs typeface="Segoe UI" panose="020B0502040204020203" pitchFamily="34" charset="0"/>
            </a:endParaRPr>
          </a:p>
          <a:p>
            <a:pPr algn="ctr"/>
            <a:r>
              <a:rPr lang="en-US" sz="2000" dirty="0">
                <a:latin typeface="Segoe UI" panose="020B0502040204020203" pitchFamily="34" charset="0"/>
                <a:ea typeface="Segoe UI" panose="020B0502040204020203" pitchFamily="34" charset="0"/>
                <a:cs typeface="Segoe UI" panose="020B0502040204020203" pitchFamily="34" charset="0"/>
              </a:rPr>
              <a:t>“What did you like about the CFS experience</a:t>
            </a:r>
            <a:r>
              <a:rPr lang="en-US" sz="2000" dirty="0" smtClean="0">
                <a:latin typeface="Segoe UI" panose="020B0502040204020203" pitchFamily="34" charset="0"/>
                <a:ea typeface="Segoe UI" panose="020B0502040204020203" pitchFamily="34" charset="0"/>
                <a:cs typeface="Segoe UI" panose="020B0502040204020203" pitchFamily="34" charset="0"/>
              </a:rPr>
              <a:t>?”</a:t>
            </a:r>
          </a:p>
          <a:p>
            <a:endParaRPr lang="en-US" sz="2000" dirty="0">
              <a:latin typeface="Segoe UI" panose="020B0502040204020203" pitchFamily="34" charset="0"/>
              <a:ea typeface="Segoe UI" panose="020B0502040204020203" pitchFamily="34" charset="0"/>
              <a:cs typeface="Segoe UI" panose="020B0502040204020203" pitchFamily="34" charset="0"/>
            </a:endParaRPr>
          </a:p>
          <a:p>
            <a:r>
              <a:rPr lang="en-US" sz="2000" dirty="0">
                <a:latin typeface="Segoe UI" panose="020B0502040204020203" pitchFamily="34" charset="0"/>
                <a:ea typeface="Segoe UI" panose="020B0502040204020203" pitchFamily="34" charset="0"/>
                <a:cs typeface="Segoe UI" panose="020B0502040204020203" pitchFamily="34" charset="0"/>
              </a:rPr>
              <a:t>•Everyone showed genuine care and concern and were very </a:t>
            </a:r>
            <a:r>
              <a:rPr lang="en-US" sz="2000" dirty="0" smtClean="0">
                <a:latin typeface="Segoe UI" panose="020B0502040204020203" pitchFamily="34" charset="0"/>
                <a:ea typeface="Segoe UI" panose="020B0502040204020203" pitchFamily="34" charset="0"/>
                <a:cs typeface="Segoe UI" panose="020B0502040204020203" pitchFamily="34" charset="0"/>
              </a:rPr>
              <a:t>supportive</a:t>
            </a:r>
          </a:p>
          <a:p>
            <a:endParaRPr lang="en-US" sz="1000" dirty="0">
              <a:latin typeface="Segoe UI" panose="020B0502040204020203" pitchFamily="34" charset="0"/>
              <a:ea typeface="Segoe UI" panose="020B0502040204020203" pitchFamily="34" charset="0"/>
              <a:cs typeface="Segoe UI" panose="020B0502040204020203" pitchFamily="34" charset="0"/>
            </a:endParaRPr>
          </a:p>
          <a:p>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•The support we got as parents. When we were burnt out we had the rest of the team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helping</a:t>
            </a:r>
          </a:p>
          <a:p>
            <a:endParaRPr lang="en-US" sz="1000"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a:p>
            <a:r>
              <a:rPr lang="en-US" sz="2000" dirty="0">
                <a:latin typeface="Segoe UI" panose="020B0502040204020203" pitchFamily="34" charset="0"/>
                <a:ea typeface="Segoe UI" panose="020B0502040204020203" pitchFamily="34" charset="0"/>
                <a:cs typeface="Segoe UI" panose="020B0502040204020203" pitchFamily="34" charset="0"/>
              </a:rPr>
              <a:t>•It got my family back </a:t>
            </a:r>
            <a:r>
              <a:rPr lang="en-US" sz="2000" dirty="0" smtClean="0">
                <a:latin typeface="Segoe UI" panose="020B0502040204020203" pitchFamily="34" charset="0"/>
                <a:ea typeface="Segoe UI" panose="020B0502040204020203" pitchFamily="34" charset="0"/>
                <a:cs typeface="Segoe UI" panose="020B0502040204020203" pitchFamily="34" charset="0"/>
              </a:rPr>
              <a:t>together</a:t>
            </a:r>
          </a:p>
          <a:p>
            <a:endParaRPr lang="en-US" sz="1000" dirty="0">
              <a:latin typeface="Segoe UI" panose="020B0502040204020203" pitchFamily="34" charset="0"/>
              <a:ea typeface="Segoe UI" panose="020B0502040204020203" pitchFamily="34" charset="0"/>
              <a:cs typeface="Segoe UI" panose="020B0502040204020203" pitchFamily="34" charset="0"/>
            </a:endParaRPr>
          </a:p>
          <a:p>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•The group approach and extra ideas and views provided. By having more people there to evaluate the situation and problem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solve</a:t>
            </a:r>
          </a:p>
          <a:p>
            <a:endParaRPr lang="en-US" sz="1000" dirty="0">
              <a:latin typeface="Segoe UI" panose="020B0502040204020203" pitchFamily="34" charset="0"/>
              <a:ea typeface="Segoe UI" panose="020B0502040204020203" pitchFamily="34" charset="0"/>
              <a:cs typeface="Segoe UI" panose="020B0502040204020203" pitchFamily="34" charset="0"/>
            </a:endParaRPr>
          </a:p>
          <a:p>
            <a:r>
              <a:rPr lang="en-US" sz="2000" dirty="0">
                <a:latin typeface="Segoe UI" panose="020B0502040204020203" pitchFamily="34" charset="0"/>
                <a:ea typeface="Segoe UI" panose="020B0502040204020203" pitchFamily="34" charset="0"/>
                <a:cs typeface="Segoe UI" panose="020B0502040204020203" pitchFamily="34" charset="0"/>
              </a:rPr>
              <a:t>•How my family was respected and how I’m able to advocate </a:t>
            </a:r>
            <a:r>
              <a:rPr lang="en-US" sz="2000" dirty="0" smtClean="0">
                <a:latin typeface="Segoe UI" panose="020B0502040204020203" pitchFamily="34" charset="0"/>
                <a:ea typeface="Segoe UI" panose="020B0502040204020203" pitchFamily="34" charset="0"/>
                <a:cs typeface="Segoe UI" panose="020B0502040204020203" pitchFamily="34" charset="0"/>
              </a:rPr>
              <a:t>now</a:t>
            </a:r>
          </a:p>
          <a:p>
            <a:endParaRPr lang="en-US" sz="1000" dirty="0">
              <a:latin typeface="Segoe UI" panose="020B0502040204020203" pitchFamily="34" charset="0"/>
              <a:ea typeface="Segoe UI" panose="020B0502040204020203" pitchFamily="34" charset="0"/>
              <a:cs typeface="Segoe UI" panose="020B0502040204020203" pitchFamily="34" charset="0"/>
            </a:endParaRPr>
          </a:p>
          <a:p>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•It was a place of support during a very difficult challenging time in our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family</a:t>
            </a:r>
          </a:p>
          <a:p>
            <a:endParaRPr lang="en-US" sz="1000" dirty="0">
              <a:latin typeface="Segoe UI" panose="020B0502040204020203" pitchFamily="34" charset="0"/>
              <a:ea typeface="Segoe UI" panose="020B0502040204020203" pitchFamily="34" charset="0"/>
              <a:cs typeface="Segoe UI" panose="020B0502040204020203" pitchFamily="34" charset="0"/>
            </a:endParaRPr>
          </a:p>
          <a:p>
            <a:r>
              <a:rPr lang="en-US" sz="2000" dirty="0">
                <a:latin typeface="Segoe UI" panose="020B0502040204020203" pitchFamily="34" charset="0"/>
                <a:ea typeface="Segoe UI" panose="020B0502040204020203" pitchFamily="34" charset="0"/>
                <a:cs typeface="Segoe UI" panose="020B0502040204020203" pitchFamily="34" charset="0"/>
              </a:rPr>
              <a:t>•A group of people with different backgrounds either professionally/personally to come up with ideas to meet my child’s needs</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28</a:t>
            </a:fld>
            <a:endParaRPr lang="en-US" dirty="0"/>
          </a:p>
        </p:txBody>
      </p:sp>
    </p:spTree>
    <p:extLst>
      <p:ext uri="{BB962C8B-B14F-4D97-AF65-F5344CB8AC3E}">
        <p14:creationId xmlns:p14="http://schemas.microsoft.com/office/powerpoint/2010/main" val="32637945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What youth have to say….</a:t>
            </a:r>
          </a:p>
          <a:p>
            <a:endParaRPr lang="en-US" sz="2000" dirty="0" smtClean="0">
              <a:latin typeface="Segoe UI" panose="020B0502040204020203" pitchFamily="34" charset="0"/>
              <a:ea typeface="Segoe UI" panose="020B0502040204020203" pitchFamily="34" charset="0"/>
              <a:cs typeface="Segoe UI" panose="020B0502040204020203" pitchFamily="34" charset="0"/>
            </a:endParaRPr>
          </a:p>
          <a:p>
            <a:pPr algn="ctr"/>
            <a:r>
              <a:rPr lang="en-US" sz="2000" dirty="0" smtClean="0">
                <a:latin typeface="Segoe UI" panose="020B0502040204020203" pitchFamily="34" charset="0"/>
                <a:ea typeface="Segoe UI" panose="020B0502040204020203" pitchFamily="34" charset="0"/>
                <a:cs typeface="Segoe UI" panose="020B0502040204020203" pitchFamily="34" charset="0"/>
              </a:rPr>
              <a:t>The </a:t>
            </a:r>
            <a:r>
              <a:rPr lang="en-US" sz="2000" dirty="0">
                <a:latin typeface="Segoe UI" panose="020B0502040204020203" pitchFamily="34" charset="0"/>
                <a:ea typeface="Segoe UI" panose="020B0502040204020203" pitchFamily="34" charset="0"/>
                <a:cs typeface="Segoe UI" panose="020B0502040204020203" pitchFamily="34" charset="0"/>
              </a:rPr>
              <a:t>following are statements obtained from youth that had been involved in their CFS team when asked</a:t>
            </a:r>
          </a:p>
          <a:p>
            <a:pPr algn="ctr"/>
            <a:endParaRPr lang="en-US" sz="1000" dirty="0" smtClean="0">
              <a:latin typeface="Segoe UI" panose="020B0502040204020203" pitchFamily="34" charset="0"/>
              <a:ea typeface="Segoe UI" panose="020B0502040204020203" pitchFamily="34" charset="0"/>
              <a:cs typeface="Segoe UI" panose="020B0502040204020203" pitchFamily="34" charset="0"/>
            </a:endParaRPr>
          </a:p>
          <a:p>
            <a:pPr algn="ctr"/>
            <a:r>
              <a:rPr lang="en-US" sz="2000" dirty="0" smtClean="0">
                <a:latin typeface="Segoe UI" panose="020B0502040204020203" pitchFamily="34" charset="0"/>
                <a:ea typeface="Segoe UI" panose="020B0502040204020203" pitchFamily="34" charset="0"/>
                <a:cs typeface="Segoe UI" panose="020B0502040204020203" pitchFamily="34" charset="0"/>
              </a:rPr>
              <a:t>“</a:t>
            </a:r>
            <a:r>
              <a:rPr lang="en-US" sz="2000" dirty="0">
                <a:latin typeface="Segoe UI" panose="020B0502040204020203" pitchFamily="34" charset="0"/>
                <a:ea typeface="Segoe UI" panose="020B0502040204020203" pitchFamily="34" charset="0"/>
                <a:cs typeface="Segoe UI" panose="020B0502040204020203" pitchFamily="34" charset="0"/>
              </a:rPr>
              <a:t>What did you like about your team</a:t>
            </a:r>
            <a:r>
              <a:rPr lang="en-US" sz="2000" dirty="0" smtClean="0">
                <a:latin typeface="Segoe UI" panose="020B0502040204020203" pitchFamily="34" charset="0"/>
                <a:ea typeface="Segoe UI" panose="020B0502040204020203" pitchFamily="34" charset="0"/>
                <a:cs typeface="Segoe UI" panose="020B0502040204020203" pitchFamily="34" charset="0"/>
              </a:rPr>
              <a:t>?”</a:t>
            </a:r>
          </a:p>
          <a:p>
            <a:endParaRPr lang="en-US" sz="2000" dirty="0">
              <a:latin typeface="Segoe UI" panose="020B0502040204020203" pitchFamily="34" charset="0"/>
              <a:ea typeface="Segoe UI" panose="020B0502040204020203" pitchFamily="34" charset="0"/>
              <a:cs typeface="Segoe UI" panose="020B0502040204020203" pitchFamily="34" charset="0"/>
            </a:endParaRPr>
          </a:p>
          <a:p>
            <a:r>
              <a:rPr lang="en-US" sz="2000" dirty="0">
                <a:latin typeface="Segoe UI" panose="020B0502040204020203" pitchFamily="34" charset="0"/>
                <a:ea typeface="Segoe UI" panose="020B0502040204020203" pitchFamily="34" charset="0"/>
                <a:cs typeface="Segoe UI" panose="020B0502040204020203" pitchFamily="34" charset="0"/>
              </a:rPr>
              <a:t>•They listened and gave advice </a:t>
            </a:r>
            <a:r>
              <a:rPr lang="en-US" sz="2000" dirty="0" smtClean="0">
                <a:latin typeface="Segoe UI" panose="020B0502040204020203" pitchFamily="34" charset="0"/>
                <a:ea typeface="Segoe UI" panose="020B0502040204020203" pitchFamily="34" charset="0"/>
                <a:cs typeface="Segoe UI" panose="020B0502040204020203" pitchFamily="34" charset="0"/>
              </a:rPr>
              <a:t>well</a:t>
            </a:r>
          </a:p>
          <a:p>
            <a:endParaRPr lang="en-US" sz="2000" dirty="0">
              <a:latin typeface="Segoe UI" panose="020B0502040204020203" pitchFamily="34" charset="0"/>
              <a:ea typeface="Segoe UI" panose="020B0502040204020203" pitchFamily="34" charset="0"/>
              <a:cs typeface="Segoe UI" panose="020B0502040204020203" pitchFamily="34" charset="0"/>
            </a:endParaRPr>
          </a:p>
          <a:p>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•They supported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me</a:t>
            </a:r>
          </a:p>
          <a:p>
            <a:endParaRPr lang="en-US" sz="2000" dirty="0">
              <a:latin typeface="Segoe UI" panose="020B0502040204020203" pitchFamily="34" charset="0"/>
              <a:ea typeface="Segoe UI" panose="020B0502040204020203" pitchFamily="34" charset="0"/>
              <a:cs typeface="Segoe UI" panose="020B0502040204020203" pitchFamily="34" charset="0"/>
            </a:endParaRPr>
          </a:p>
          <a:p>
            <a:r>
              <a:rPr lang="en-US" sz="2000" dirty="0">
                <a:latin typeface="Segoe UI" panose="020B0502040204020203" pitchFamily="34" charset="0"/>
                <a:ea typeface="Segoe UI" panose="020B0502040204020203" pitchFamily="34" charset="0"/>
                <a:cs typeface="Segoe UI" panose="020B0502040204020203" pitchFamily="34" charset="0"/>
              </a:rPr>
              <a:t>•I liked that everyone cared a lot about me and showed </a:t>
            </a:r>
            <a:r>
              <a:rPr lang="en-US" sz="2000" dirty="0" smtClean="0">
                <a:latin typeface="Segoe UI" panose="020B0502040204020203" pitchFamily="34" charset="0"/>
                <a:ea typeface="Segoe UI" panose="020B0502040204020203" pitchFamily="34" charset="0"/>
                <a:cs typeface="Segoe UI" panose="020B0502040204020203" pitchFamily="34" charset="0"/>
              </a:rPr>
              <a:t>it</a:t>
            </a:r>
          </a:p>
          <a:p>
            <a:endParaRPr lang="en-US" sz="2000" dirty="0">
              <a:latin typeface="Segoe UI" panose="020B0502040204020203" pitchFamily="34" charset="0"/>
              <a:ea typeface="Segoe UI" panose="020B0502040204020203" pitchFamily="34" charset="0"/>
              <a:cs typeface="Segoe UI" panose="020B0502040204020203" pitchFamily="34" charset="0"/>
            </a:endParaRPr>
          </a:p>
          <a:p>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•Everyone listened and helped when they </a:t>
            </a:r>
            <a:r>
              <a:rPr lang="en-US" sz="20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could</a:t>
            </a:r>
          </a:p>
          <a:p>
            <a:endParaRPr lang="en-US" sz="2000" dirty="0">
              <a:latin typeface="Segoe UI" panose="020B0502040204020203" pitchFamily="34" charset="0"/>
              <a:ea typeface="Segoe UI" panose="020B0502040204020203" pitchFamily="34" charset="0"/>
              <a:cs typeface="Segoe UI" panose="020B0502040204020203" pitchFamily="34" charset="0"/>
            </a:endParaRPr>
          </a:p>
          <a:p>
            <a:r>
              <a:rPr lang="en-US" sz="2000" dirty="0">
                <a:latin typeface="Segoe UI" panose="020B0502040204020203" pitchFamily="34" charset="0"/>
                <a:ea typeface="Segoe UI" panose="020B0502040204020203" pitchFamily="34" charset="0"/>
                <a:cs typeface="Segoe UI" panose="020B0502040204020203" pitchFamily="34" charset="0"/>
              </a:rPr>
              <a:t>•Was consistent with plans that helped me a </a:t>
            </a:r>
            <a:r>
              <a:rPr lang="en-US" sz="2000" dirty="0" smtClean="0">
                <a:latin typeface="Segoe UI" panose="020B0502040204020203" pitchFamily="34" charset="0"/>
                <a:ea typeface="Segoe UI" panose="020B0502040204020203" pitchFamily="34" charset="0"/>
                <a:cs typeface="Segoe UI" panose="020B0502040204020203" pitchFamily="34" charset="0"/>
              </a:rPr>
              <a:t>lot</a:t>
            </a:r>
          </a:p>
          <a:p>
            <a:endParaRPr lang="en-US" sz="2000" dirty="0">
              <a:latin typeface="Segoe UI" panose="020B0502040204020203" pitchFamily="34" charset="0"/>
              <a:ea typeface="Segoe UI" panose="020B0502040204020203" pitchFamily="34" charset="0"/>
              <a:cs typeface="Segoe UI" panose="020B0502040204020203" pitchFamily="34" charset="0"/>
            </a:endParaRPr>
          </a:p>
          <a:p>
            <a:r>
              <a:rPr lang="en-US" sz="2000" dirty="0">
                <a:solidFill>
                  <a:srgbClr val="86C5BC"/>
                </a:solidFill>
                <a:latin typeface="Segoe UI" panose="020B0502040204020203" pitchFamily="34" charset="0"/>
                <a:ea typeface="Segoe UI" panose="020B0502040204020203" pitchFamily="34" charset="0"/>
                <a:cs typeface="Segoe UI" panose="020B0502040204020203" pitchFamily="34" charset="0"/>
              </a:rPr>
              <a:t>•They were supportive</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29</a:t>
            </a:fld>
            <a:endParaRPr lang="en-US" dirty="0"/>
          </a:p>
        </p:txBody>
      </p:sp>
    </p:spTree>
    <p:extLst>
      <p:ext uri="{BB962C8B-B14F-4D97-AF65-F5344CB8AC3E}">
        <p14:creationId xmlns:p14="http://schemas.microsoft.com/office/powerpoint/2010/main" val="3412447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214" y="134317"/>
            <a:ext cx="12199213" cy="5432256"/>
          </a:xfrm>
          <a:prstGeom prst="rect">
            <a:avLst/>
          </a:prstGeom>
          <a:noFill/>
        </p:spPr>
        <p:txBody>
          <a:bodyPr wrap="square" rtlCol="0">
            <a:spAutoFit/>
          </a:bodyPr>
          <a:lstStyle/>
          <a:p>
            <a:r>
              <a:rPr lang="en-US" sz="3500" b="1" dirty="0">
                <a:solidFill>
                  <a:srgbClr val="F9EFBE"/>
                </a:solidFill>
                <a:latin typeface="Segoe UI" panose="020B0502040204020203" pitchFamily="34" charset="0"/>
                <a:ea typeface="Segoe UI" panose="020B0502040204020203" pitchFamily="34" charset="0"/>
                <a:cs typeface="Segoe UI" panose="020B0502040204020203" pitchFamily="34" charset="0"/>
              </a:rPr>
              <a:t>St. Croix Co. </a:t>
            </a:r>
            <a:r>
              <a:rPr lang="en-US" sz="35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Programs</a:t>
            </a:r>
          </a:p>
          <a:p>
            <a:endParaRPr lang="en-US" sz="10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Coordinated Services Team (CST): </a:t>
            </a:r>
            <a:r>
              <a:rPr lang="en-US" sz="17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The </a:t>
            </a:r>
            <a:r>
              <a:rPr lang="en-US" sz="1700" dirty="0">
                <a:solidFill>
                  <a:schemeClr val="bg1"/>
                </a:solidFill>
                <a:latin typeface="Segoe UI" panose="020B0502040204020203" pitchFamily="34" charset="0"/>
                <a:ea typeface="Segoe UI" panose="020B0502040204020203" pitchFamily="34" charset="0"/>
                <a:cs typeface="Segoe UI" panose="020B0502040204020203" pitchFamily="34" charset="0"/>
              </a:rPr>
              <a:t>Coordinated Service Team Initiative is an evidenced-based practice model of care </a:t>
            </a:r>
            <a:endParaRPr lang="en-US" sz="17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000" b="1"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Coordinated </a:t>
            </a:r>
            <a:r>
              <a:rPr lang="en-US" sz="2000" b="1" dirty="0">
                <a:solidFill>
                  <a:srgbClr val="86C5BC"/>
                </a:solidFill>
                <a:latin typeface="Segoe UI" panose="020B0502040204020203" pitchFamily="34" charset="0"/>
                <a:ea typeface="Segoe UI" panose="020B0502040204020203" pitchFamily="34" charset="0"/>
                <a:cs typeface="Segoe UI" panose="020B0502040204020203" pitchFamily="34" charset="0"/>
              </a:rPr>
              <a:t>Family Services </a:t>
            </a:r>
            <a:r>
              <a:rPr lang="en-US" sz="2000" b="1"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(CFS) </a:t>
            </a:r>
            <a:r>
              <a:rPr lang="en-US" sz="1700" dirty="0">
                <a:solidFill>
                  <a:srgbClr val="86C5BC"/>
                </a:solidFill>
                <a:latin typeface="Segoe UI" panose="020B0502040204020203" pitchFamily="34" charset="0"/>
                <a:ea typeface="Segoe UI" panose="020B0502040204020203" pitchFamily="34" charset="0"/>
                <a:cs typeface="Segoe UI" panose="020B0502040204020203" pitchFamily="34" charset="0"/>
              </a:rPr>
              <a:t>is the local CST initiative in St. Croix County serving youth/families since 2004</a:t>
            </a:r>
            <a:r>
              <a:rPr lang="en-US" sz="1700"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a:t>
            </a:r>
          </a:p>
          <a:p>
            <a:endParaRPr lang="en-US" sz="1000" dirty="0" smtClean="0">
              <a:solidFill>
                <a:srgbClr val="86C5BC"/>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Children’s </a:t>
            </a:r>
            <a:r>
              <a:rPr lang="en-US" sz="2000" b="1" dirty="0">
                <a:solidFill>
                  <a:schemeClr val="bg1"/>
                </a:solidFill>
                <a:latin typeface="Segoe UI" panose="020B0502040204020203" pitchFamily="34" charset="0"/>
                <a:ea typeface="Segoe UI" panose="020B0502040204020203" pitchFamily="34" charset="0"/>
                <a:cs typeface="Segoe UI" panose="020B0502040204020203" pitchFamily="34" charset="0"/>
              </a:rPr>
              <a:t>Long Term Support Waivers </a:t>
            </a:r>
            <a:r>
              <a:rPr lang="en-US" sz="2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(CLTS) </a:t>
            </a:r>
            <a:r>
              <a:rPr lang="en-US" sz="1700" dirty="0">
                <a:solidFill>
                  <a:schemeClr val="bg1"/>
                </a:solidFill>
                <a:latin typeface="Segoe UI" panose="020B0502040204020203" pitchFamily="34" charset="0"/>
                <a:ea typeface="Segoe UI" panose="020B0502040204020203" pitchFamily="34" charset="0"/>
                <a:cs typeface="Segoe UI" panose="020B0502040204020203" pitchFamily="34" charset="0"/>
              </a:rPr>
              <a:t>is a federal, state and county funded program to maintain children who have severe developmental, emotional or physical disabilities in their homes</a:t>
            </a:r>
            <a:r>
              <a:rPr lang="en-US" sz="17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p>
          <a:p>
            <a:endParaRPr lang="en-US" sz="10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Comprehensive </a:t>
            </a:r>
            <a:r>
              <a:rPr lang="en-US" sz="2000" b="1" dirty="0">
                <a:solidFill>
                  <a:schemeClr val="bg1"/>
                </a:solidFill>
                <a:latin typeface="Segoe UI" panose="020B0502040204020203" pitchFamily="34" charset="0"/>
                <a:ea typeface="Segoe UI" panose="020B0502040204020203" pitchFamily="34" charset="0"/>
                <a:cs typeface="Segoe UI" panose="020B0502040204020203" pitchFamily="34" charset="0"/>
              </a:rPr>
              <a:t>Community Services </a:t>
            </a:r>
            <a:r>
              <a:rPr lang="en-US" sz="2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(CCS) </a:t>
            </a:r>
            <a:r>
              <a:rPr lang="en-US" sz="1700" dirty="0">
                <a:solidFill>
                  <a:schemeClr val="bg1"/>
                </a:solidFill>
                <a:latin typeface="Segoe UI" panose="020B0502040204020203" pitchFamily="34" charset="0"/>
                <a:ea typeface="Segoe UI" panose="020B0502040204020203" pitchFamily="34" charset="0"/>
                <a:cs typeface="Segoe UI" panose="020B0502040204020203" pitchFamily="34" charset="0"/>
              </a:rPr>
              <a:t>is a recovery oriented program designed to work with people of all ages whose lives are impacted by the effects of mental illness and/or substance use disorder.  </a:t>
            </a:r>
            <a:endParaRPr lang="en-US" sz="17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000" b="1" dirty="0">
                <a:solidFill>
                  <a:schemeClr val="bg1"/>
                </a:solidFill>
                <a:latin typeface="Segoe UI" panose="020B0502040204020203" pitchFamily="34" charset="0"/>
                <a:ea typeface="Segoe UI" panose="020B0502040204020203" pitchFamily="34" charset="0"/>
                <a:cs typeface="Segoe UI" panose="020B0502040204020203" pitchFamily="34" charset="0"/>
              </a:rPr>
              <a:t>Comprehensive Community Services (CCS) </a:t>
            </a:r>
            <a:r>
              <a:rPr lang="en-US" sz="1700" dirty="0">
                <a:solidFill>
                  <a:schemeClr val="bg1"/>
                </a:solidFill>
                <a:latin typeface="Segoe UI" panose="020B0502040204020203" pitchFamily="34" charset="0"/>
                <a:ea typeface="Segoe UI" panose="020B0502040204020203" pitchFamily="34" charset="0"/>
                <a:cs typeface="Segoe UI" panose="020B0502040204020203" pitchFamily="34" charset="0"/>
              </a:rPr>
              <a:t>is a recovery oriented program designed to work with people of all ages whose lives are impacted by the effects of mental illness and/or substance use disorder.  </a:t>
            </a:r>
            <a:endParaRPr lang="en-US" sz="17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Family Centered Treatment (FCT) </a:t>
            </a:r>
            <a:r>
              <a:rPr lang="en-US" sz="1700" dirty="0">
                <a:solidFill>
                  <a:schemeClr val="bg1"/>
                </a:solidFill>
                <a:latin typeface="Segoe UI" panose="020B0502040204020203" pitchFamily="34" charset="0"/>
                <a:ea typeface="Segoe UI" panose="020B0502040204020203" pitchFamily="34" charset="0"/>
                <a:cs typeface="Segoe UI" panose="020B0502040204020203" pitchFamily="34" charset="0"/>
              </a:rPr>
              <a:t>Is a best practice, tested and evidence-base model of home base treatment. It is effective in helping children who are at risk of out-of-home placement or those in out-of-home placement return home. Family Centered Treatment is family centered and genuinely strength-based</a:t>
            </a:r>
            <a:r>
              <a:rPr lang="en-US" sz="17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Targeted </a:t>
            </a:r>
            <a:r>
              <a:rPr lang="en-US" sz="2000" b="1" dirty="0">
                <a:solidFill>
                  <a:schemeClr val="bg1"/>
                </a:solidFill>
                <a:latin typeface="Segoe UI" panose="020B0502040204020203" pitchFamily="34" charset="0"/>
                <a:ea typeface="Segoe UI" panose="020B0502040204020203" pitchFamily="34" charset="0"/>
                <a:cs typeface="Segoe UI" panose="020B0502040204020203" pitchFamily="34" charset="0"/>
              </a:rPr>
              <a:t>Case Management </a:t>
            </a:r>
            <a:r>
              <a:rPr lang="en-US" sz="2000" b="1"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(TCM) </a:t>
            </a:r>
            <a:r>
              <a:rPr lang="en-US" sz="1700" dirty="0">
                <a:solidFill>
                  <a:schemeClr val="bg1"/>
                </a:solidFill>
                <a:latin typeface="Segoe UI" panose="020B0502040204020203" pitchFamily="34" charset="0"/>
                <a:ea typeface="Segoe UI" panose="020B0502040204020203" pitchFamily="34" charset="0"/>
                <a:cs typeface="Segoe UI" panose="020B0502040204020203" pitchFamily="34" charset="0"/>
              </a:rPr>
              <a:t>is short-term Medical Assistance</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3</a:t>
            </a:fld>
            <a:endParaRPr lang="en-US" dirty="0"/>
          </a:p>
        </p:txBody>
      </p:sp>
    </p:spTree>
    <p:extLst>
      <p:ext uri="{BB962C8B-B14F-4D97-AF65-F5344CB8AC3E}">
        <p14:creationId xmlns:p14="http://schemas.microsoft.com/office/powerpoint/2010/main" val="41813884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Credit</a:t>
            </a:r>
          </a:p>
          <a:p>
            <a:endParaRPr lang="en-US" sz="2400" dirty="0" smtClean="0">
              <a:latin typeface="Segoe UI" panose="020B0502040204020203" pitchFamily="34" charset="0"/>
              <a:ea typeface="Segoe UI" panose="020B0502040204020203" pitchFamily="34" charset="0"/>
              <a:cs typeface="Segoe UI" panose="020B0502040204020203" pitchFamily="34" charset="0"/>
            </a:endParaRPr>
          </a:p>
          <a:p>
            <a:r>
              <a:rPr lang="en-US" sz="2400" dirty="0" smtClean="0">
                <a:latin typeface="Segoe UI" panose="020B0502040204020203" pitchFamily="34" charset="0"/>
                <a:ea typeface="Segoe UI" panose="020B0502040204020203" pitchFamily="34" charset="0"/>
                <a:cs typeface="Segoe UI" panose="020B0502040204020203" pitchFamily="34" charset="0"/>
              </a:rPr>
              <a:t>•</a:t>
            </a:r>
            <a:r>
              <a:rPr lang="en-US" sz="2400" dirty="0">
                <a:latin typeface="Segoe UI" panose="020B0502040204020203" pitchFamily="34" charset="0"/>
                <a:ea typeface="Segoe UI" panose="020B0502040204020203" pitchFamily="34" charset="0"/>
                <a:cs typeface="Segoe UI" panose="020B0502040204020203" pitchFamily="34" charset="0"/>
              </a:rPr>
              <a:t>The video vignettes were developed as an educational tool for service coordinators, </a:t>
            </a:r>
            <a:r>
              <a:rPr lang="en-US" sz="2400" dirty="0" smtClean="0">
                <a:latin typeface="Segoe UI" panose="020B0502040204020203" pitchFamily="34" charset="0"/>
                <a:ea typeface="Segoe UI" panose="020B0502040204020203" pitchFamily="34" charset="0"/>
                <a:cs typeface="Segoe UI" panose="020B0502040204020203" pitchFamily="34" charset="0"/>
              </a:rPr>
              <a:t>team facilitators</a:t>
            </a:r>
            <a:r>
              <a:rPr lang="en-US" sz="2400" dirty="0">
                <a:latin typeface="Segoe UI" panose="020B0502040204020203" pitchFamily="34" charset="0"/>
                <a:ea typeface="Segoe UI" panose="020B0502040204020203" pitchFamily="34" charset="0"/>
                <a:cs typeface="Segoe UI" panose="020B0502040204020203" pitchFamily="34" charset="0"/>
              </a:rPr>
              <a:t>, and family and team members who would like to see an example </a:t>
            </a:r>
            <a:r>
              <a:rPr lang="en-US" sz="2400" dirty="0" smtClean="0">
                <a:latin typeface="Segoe UI" panose="020B0502040204020203" pitchFamily="34" charset="0"/>
                <a:ea typeface="Segoe UI" panose="020B0502040204020203" pitchFamily="34" charset="0"/>
                <a:cs typeface="Segoe UI" panose="020B0502040204020203" pitchFamily="34" charset="0"/>
              </a:rPr>
              <a:t>of the</a:t>
            </a:r>
          </a:p>
          <a:p>
            <a:r>
              <a:rPr lang="en-US" sz="2400" dirty="0" smtClean="0">
                <a:latin typeface="Segoe UI" panose="020B0502040204020203" pitchFamily="34" charset="0"/>
                <a:ea typeface="Segoe UI" panose="020B0502040204020203" pitchFamily="34" charset="0"/>
                <a:cs typeface="Segoe UI" panose="020B0502040204020203" pitchFamily="34" charset="0"/>
              </a:rPr>
              <a:t>Coordinated Services Team (CST) Initiative family team process played out by an actual team.  The situations acted out in each video are not meant to depict a specific team, child, or family experience, rather to model the types of activities and situations that family teams may experience.</a:t>
            </a:r>
          </a:p>
          <a:p>
            <a:endParaRPr lang="en-US" sz="2400" dirty="0">
              <a:latin typeface="Segoe UI" panose="020B0502040204020203" pitchFamily="34" charset="0"/>
              <a:ea typeface="Segoe UI" panose="020B0502040204020203" pitchFamily="34" charset="0"/>
              <a:cs typeface="Segoe UI" panose="020B0502040204020203" pitchFamily="34" charset="0"/>
            </a:endParaRPr>
          </a:p>
          <a:p>
            <a:r>
              <a:rPr lang="en-US" sz="2400" dirty="0" smtClean="0">
                <a:latin typeface="Segoe UI" panose="020B0502040204020203" pitchFamily="34" charset="0"/>
                <a:ea typeface="Segoe UI" panose="020B0502040204020203" pitchFamily="34" charset="0"/>
                <a:cs typeface="Segoe UI" panose="020B0502040204020203" pitchFamily="34" charset="0"/>
              </a:rPr>
              <a:t>These </a:t>
            </a:r>
            <a:r>
              <a:rPr lang="en-US" sz="2400" dirty="0">
                <a:latin typeface="Segoe UI" panose="020B0502040204020203" pitchFamily="34" charset="0"/>
                <a:ea typeface="Segoe UI" panose="020B0502040204020203" pitchFamily="34" charset="0"/>
                <a:cs typeface="Segoe UI" panose="020B0502040204020203" pitchFamily="34" charset="0"/>
              </a:rPr>
              <a:t>videos were developed in partnership with the Wisconsin Department of Health Services -Division of Mental Health and Substance Abuse Services, the Northeast Wisconsin Partnership for Children and Families, the University of Wisconsin Green Bay -Academic Technology Services, and White Pine Consulting Service.</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30</a:t>
            </a:fld>
            <a:endParaRPr lang="en-US" dirty="0"/>
          </a:p>
        </p:txBody>
      </p:sp>
    </p:spTree>
    <p:extLst>
      <p:ext uri="{BB962C8B-B14F-4D97-AF65-F5344CB8AC3E}">
        <p14:creationId xmlns:p14="http://schemas.microsoft.com/office/powerpoint/2010/main" val="10440884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379875"/>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Resources</a:t>
            </a:r>
          </a:p>
          <a:p>
            <a:endParaRPr lang="en-US" sz="3600" dirty="0" smtClean="0">
              <a:latin typeface="Segoe UI" panose="020B0502040204020203" pitchFamily="34" charset="0"/>
              <a:ea typeface="Segoe UI" panose="020B0502040204020203" pitchFamily="34" charset="0"/>
              <a:cs typeface="Segoe UI" panose="020B0502040204020203" pitchFamily="34" charset="0"/>
            </a:endParaRPr>
          </a:p>
          <a:p>
            <a:r>
              <a:rPr lang="en-US" sz="3600" dirty="0" smtClean="0">
                <a:latin typeface="Segoe UI" panose="020B0502040204020203" pitchFamily="34" charset="0"/>
                <a:ea typeface="Segoe UI" panose="020B0502040204020203" pitchFamily="34" charset="0"/>
                <a:cs typeface="Segoe UI" panose="020B0502040204020203" pitchFamily="34" charset="0"/>
              </a:rPr>
              <a:t>•</a:t>
            </a:r>
            <a:r>
              <a:rPr lang="en-US" sz="3600" dirty="0">
                <a:latin typeface="Segoe UI" panose="020B0502040204020203" pitchFamily="34" charset="0"/>
                <a:ea typeface="Segoe UI" panose="020B0502040204020203" pitchFamily="34" charset="0"/>
                <a:cs typeface="Segoe UI" panose="020B0502040204020203" pitchFamily="34" charset="0"/>
              </a:rPr>
              <a:t>For additional information on the Coordinated Services Team (CST) Initiative in the State of Wisconsin, please visit the Collaborative Systems of Care Resource Website:</a:t>
            </a:r>
          </a:p>
          <a:p>
            <a:pPr algn="ctr"/>
            <a:endParaRPr lang="en-US" sz="3600" dirty="0">
              <a:solidFill>
                <a:srgbClr val="86C5BC"/>
              </a:solidFill>
              <a:latin typeface="Segoe UI" panose="020B0502040204020203" pitchFamily="34" charset="0"/>
              <a:ea typeface="Segoe UI" panose="020B0502040204020203" pitchFamily="34" charset="0"/>
              <a:cs typeface="Segoe UI" panose="020B0502040204020203" pitchFamily="34" charset="0"/>
              <a:hlinkClick r:id="rId3"/>
            </a:endParaRPr>
          </a:p>
          <a:p>
            <a:pPr algn="ctr"/>
            <a:r>
              <a:rPr lang="en-US" sz="3600" b="1" dirty="0">
                <a:solidFill>
                  <a:srgbClr val="86C5BC"/>
                </a:solidFill>
                <a:latin typeface="Segoe UI" panose="020B0502040204020203" pitchFamily="34" charset="0"/>
                <a:ea typeface="Segoe UI" panose="020B0502040204020203" pitchFamily="34" charset="0"/>
                <a:cs typeface="Segoe UI" panose="020B0502040204020203" pitchFamily="34" charset="0"/>
              </a:rPr>
              <a:t>www.wicollaborative.org</a:t>
            </a:r>
            <a:endParaRPr lang="en-US" sz="3600" b="1" dirty="0">
              <a:solidFill>
                <a:srgbClr val="86C5BC"/>
              </a:solidFill>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31</a:t>
            </a:fld>
            <a:endParaRPr lang="en-US" dirty="0"/>
          </a:p>
        </p:txBody>
      </p:sp>
    </p:spTree>
    <p:extLst>
      <p:ext uri="{BB962C8B-B14F-4D97-AF65-F5344CB8AC3E}">
        <p14:creationId xmlns:p14="http://schemas.microsoft.com/office/powerpoint/2010/main" val="2997573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1026300"/>
            <a:ext cx="12192000" cy="6717619"/>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Segoe UI" panose="020B0502040204020203" pitchFamily="34" charset="0"/>
              <a:ea typeface="Segoe UI" panose="020B0502040204020203" pitchFamily="34" charset="0"/>
              <a:cs typeface="Segoe UI" panose="020B0502040204020203" pitchFamily="34" charset="0"/>
            </a:endParaRPr>
          </a:p>
          <a:p>
            <a:pPr algn="ctr"/>
            <a:endParaRPr lang="en-US" dirty="0"/>
          </a:p>
        </p:txBody>
      </p:sp>
      <p:sp>
        <p:nvSpPr>
          <p:cNvPr id="9" name="TextBox 8"/>
          <p:cNvSpPr txBox="1"/>
          <p:nvPr/>
        </p:nvSpPr>
        <p:spPr>
          <a:xfrm>
            <a:off x="139460" y="-761004"/>
            <a:ext cx="11913079" cy="1015663"/>
          </a:xfrm>
          <a:prstGeom prst="rect">
            <a:avLst/>
          </a:prstGeom>
          <a:noFill/>
        </p:spPr>
        <p:txBody>
          <a:bodyPr wrap="square" rtlCol="0">
            <a:spAutoFit/>
          </a:bodyPr>
          <a:lstStyle/>
          <a:p>
            <a:r>
              <a:rPr lang="en-US" sz="3000" b="1" dirty="0">
                <a:solidFill>
                  <a:srgbClr val="F9EFBE"/>
                </a:solidFill>
                <a:latin typeface="Segoe UI" panose="020B0502040204020203" pitchFamily="34" charset="0"/>
                <a:ea typeface="Segoe UI" panose="020B0502040204020203" pitchFamily="34" charset="0"/>
                <a:cs typeface="Segoe UI" panose="020B0502040204020203" pitchFamily="34" charset="0"/>
              </a:rPr>
              <a:t>History of CFS in St. Croix County</a:t>
            </a:r>
          </a:p>
          <a:p>
            <a:endParaRPr lang="en-US" sz="3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4</a:t>
            </a:fld>
            <a:endParaRPr lang="en-US" dirty="0"/>
          </a:p>
        </p:txBody>
      </p:sp>
      <p:sp>
        <p:nvSpPr>
          <p:cNvPr id="7" name="Flowchart: Document 6"/>
          <p:cNvSpPr/>
          <p:nvPr/>
        </p:nvSpPr>
        <p:spPr>
          <a:xfrm>
            <a:off x="4130411" y="1768201"/>
            <a:ext cx="2128604" cy="2554121"/>
          </a:xfrm>
          <a:prstGeom prst="flowChartDocument">
            <a:avLst/>
          </a:prstGeom>
          <a:solidFill>
            <a:srgbClr val="CC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Discussion began with St. Croix County, School Districts and the State</a:t>
            </a:r>
            <a:endParaRPr lang="en-US"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1" name="Flowchart: Document 10"/>
          <p:cNvSpPr/>
          <p:nvPr/>
        </p:nvSpPr>
        <p:spPr>
          <a:xfrm>
            <a:off x="6259015" y="1285436"/>
            <a:ext cx="2128604" cy="3342806"/>
          </a:xfrm>
          <a:prstGeom prst="flowChartDocument">
            <a:avLst/>
          </a:prstGeom>
          <a:solidFill>
            <a:srgbClr val="CC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Segoe UI" panose="020B0502040204020203" pitchFamily="34" charset="0"/>
                <a:ea typeface="Segoe UI" panose="020B0502040204020203" pitchFamily="34" charset="0"/>
                <a:cs typeface="Segoe UI" panose="020B0502040204020203" pitchFamily="34" charset="0"/>
              </a:rPr>
              <a:t>CFS Process Established</a:t>
            </a:r>
          </a:p>
          <a:p>
            <a:pPr algn="ctr"/>
            <a:r>
              <a:rPr lang="en-US" dirty="0">
                <a:solidFill>
                  <a:schemeClr val="tx1"/>
                </a:solidFill>
                <a:latin typeface="Segoe UI" panose="020B0502040204020203" pitchFamily="34" charset="0"/>
                <a:ea typeface="Segoe UI" panose="020B0502040204020203" pitchFamily="34" charset="0"/>
                <a:cs typeface="Segoe UI" panose="020B0502040204020203" pitchFamily="34" charset="0"/>
              </a:rPr>
              <a:t>State Grants received </a:t>
            </a:r>
          </a:p>
        </p:txBody>
      </p:sp>
      <p:sp>
        <p:nvSpPr>
          <p:cNvPr id="12" name="Flowchart: Document 11"/>
          <p:cNvSpPr/>
          <p:nvPr/>
        </p:nvSpPr>
        <p:spPr>
          <a:xfrm>
            <a:off x="8387619" y="477743"/>
            <a:ext cx="2128604" cy="4271847"/>
          </a:xfrm>
          <a:prstGeom prst="flowChartDocument">
            <a:avLst/>
          </a:prstGeom>
          <a:solidFill>
            <a:srgbClr val="CC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Segoe UI" panose="020B0502040204020203" pitchFamily="34" charset="0"/>
                <a:ea typeface="Segoe UI" panose="020B0502040204020203" pitchFamily="34" charset="0"/>
                <a:cs typeface="Segoe UI" panose="020B0502040204020203" pitchFamily="34" charset="0"/>
              </a:rPr>
              <a:t>First 10 Families served by CFS process</a:t>
            </a:r>
          </a:p>
        </p:txBody>
      </p:sp>
      <p:sp>
        <p:nvSpPr>
          <p:cNvPr id="13" name="TextBox 12"/>
          <p:cNvSpPr txBox="1"/>
          <p:nvPr/>
        </p:nvSpPr>
        <p:spPr>
          <a:xfrm>
            <a:off x="4130411" y="1214203"/>
            <a:ext cx="2128604" cy="553998"/>
          </a:xfrm>
          <a:prstGeom prst="rect">
            <a:avLst/>
          </a:prstGeom>
          <a:solidFill>
            <a:srgbClr val="86C5BC"/>
          </a:solidFill>
          <a:ln>
            <a:solidFill>
              <a:schemeClr val="tx1"/>
            </a:solidFill>
          </a:ln>
        </p:spPr>
        <p:txBody>
          <a:bodyPr wrap="square" rtlCol="0">
            <a:spAutoFit/>
          </a:bodyPr>
          <a:lstStyle/>
          <a:p>
            <a:pPr algn="ctr"/>
            <a:r>
              <a:rPr lang="en-US" sz="3000" b="1" dirty="0" smtClean="0">
                <a:latin typeface="Segoe UI" panose="020B0502040204020203" pitchFamily="34" charset="0"/>
                <a:ea typeface="Segoe UI" panose="020B0502040204020203" pitchFamily="34" charset="0"/>
                <a:cs typeface="Segoe UI" panose="020B0502040204020203" pitchFamily="34" charset="0"/>
              </a:rPr>
              <a:t>2003</a:t>
            </a:r>
            <a:endParaRPr lang="en-US" sz="3000" b="1" dirty="0">
              <a:latin typeface="Segoe UI" panose="020B0502040204020203" pitchFamily="34" charset="0"/>
              <a:ea typeface="Segoe UI" panose="020B0502040204020203" pitchFamily="34" charset="0"/>
              <a:cs typeface="Segoe UI" panose="020B0502040204020203" pitchFamily="34" charset="0"/>
            </a:endParaRPr>
          </a:p>
        </p:txBody>
      </p:sp>
      <p:sp>
        <p:nvSpPr>
          <p:cNvPr id="14" name="TextBox 13"/>
          <p:cNvSpPr txBox="1"/>
          <p:nvPr/>
        </p:nvSpPr>
        <p:spPr>
          <a:xfrm>
            <a:off x="6259015" y="585204"/>
            <a:ext cx="2128604" cy="707886"/>
          </a:xfrm>
          <a:prstGeom prst="rect">
            <a:avLst/>
          </a:prstGeom>
          <a:solidFill>
            <a:srgbClr val="86C5BC"/>
          </a:solidFill>
          <a:ln>
            <a:solidFill>
              <a:schemeClr val="tx1"/>
            </a:solidFill>
          </a:ln>
        </p:spPr>
        <p:txBody>
          <a:bodyPr wrap="square" rtlCol="0">
            <a:spAutoFit/>
          </a:bodyPr>
          <a:lstStyle/>
          <a:p>
            <a:pPr algn="ctr"/>
            <a:r>
              <a:rPr lang="en-US" sz="3000" b="1" dirty="0" smtClean="0">
                <a:latin typeface="Segoe UI" panose="020B0502040204020203" pitchFamily="34" charset="0"/>
                <a:ea typeface="Segoe UI" panose="020B0502040204020203" pitchFamily="34" charset="0"/>
                <a:cs typeface="Segoe UI" panose="020B0502040204020203" pitchFamily="34" charset="0"/>
              </a:rPr>
              <a:t>2004</a:t>
            </a:r>
          </a:p>
          <a:p>
            <a:pPr algn="ctr"/>
            <a:endParaRPr lang="en-US" sz="1000" b="1" dirty="0">
              <a:latin typeface="Segoe UI" panose="020B0502040204020203" pitchFamily="34" charset="0"/>
              <a:ea typeface="Segoe UI" panose="020B0502040204020203" pitchFamily="34" charset="0"/>
              <a:cs typeface="Segoe UI" panose="020B0502040204020203" pitchFamily="34" charset="0"/>
            </a:endParaRPr>
          </a:p>
        </p:txBody>
      </p:sp>
      <p:sp>
        <p:nvSpPr>
          <p:cNvPr id="15" name="TextBox 14"/>
          <p:cNvSpPr txBox="1"/>
          <p:nvPr/>
        </p:nvSpPr>
        <p:spPr>
          <a:xfrm>
            <a:off x="8387619" y="-209690"/>
            <a:ext cx="2128604" cy="861774"/>
          </a:xfrm>
          <a:prstGeom prst="rect">
            <a:avLst/>
          </a:prstGeom>
          <a:solidFill>
            <a:srgbClr val="86C5BC"/>
          </a:solidFill>
          <a:ln>
            <a:solidFill>
              <a:schemeClr val="tx1"/>
            </a:solidFill>
          </a:ln>
        </p:spPr>
        <p:txBody>
          <a:bodyPr wrap="square" rtlCol="0">
            <a:spAutoFit/>
          </a:bodyPr>
          <a:lstStyle/>
          <a:p>
            <a:pPr algn="ctr"/>
            <a:r>
              <a:rPr lang="en-US" sz="3000" b="1" dirty="0" smtClean="0">
                <a:latin typeface="Segoe UI" panose="020B0502040204020203" pitchFamily="34" charset="0"/>
                <a:ea typeface="Segoe UI" panose="020B0502040204020203" pitchFamily="34" charset="0"/>
                <a:cs typeface="Segoe UI" panose="020B0502040204020203" pitchFamily="34" charset="0"/>
              </a:rPr>
              <a:t>2005</a:t>
            </a:r>
          </a:p>
          <a:p>
            <a:pPr algn="ctr"/>
            <a:endParaRPr lang="en-US" sz="2000" b="1" dirty="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59953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89941"/>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83852" y="292721"/>
            <a:ext cx="11913079" cy="1292662"/>
          </a:xfrm>
          <a:prstGeom prst="rect">
            <a:avLst/>
          </a:prstGeom>
          <a:noFill/>
        </p:spPr>
        <p:txBody>
          <a:bodyPr wrap="square" rtlCol="0">
            <a:spAutoFit/>
          </a:bodyPr>
          <a:lstStyle/>
          <a:p>
            <a:r>
              <a:rPr lang="en-US" sz="32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What is CFS…</a:t>
            </a:r>
            <a:endParaRPr lang="en-US" sz="32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endParaRPr lang="en-US"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endParaRPr lang="en-US" sz="2800" dirty="0">
              <a:latin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5</a:t>
            </a:fld>
            <a:endParaRPr lang="en-US" dirty="0"/>
          </a:p>
        </p:txBody>
      </p:sp>
      <p:sp>
        <p:nvSpPr>
          <p:cNvPr id="3" name="Flowchart: Connector 2"/>
          <p:cNvSpPr/>
          <p:nvPr/>
        </p:nvSpPr>
        <p:spPr>
          <a:xfrm>
            <a:off x="1701665" y="1875147"/>
            <a:ext cx="2213478" cy="204287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dirty="0" smtClean="0">
                <a:latin typeface="Segoe UI" panose="020B0502040204020203" pitchFamily="34" charset="0"/>
                <a:ea typeface="Segoe UI" panose="020B0502040204020203" pitchFamily="34" charset="0"/>
                <a:cs typeface="Segoe UI" panose="020B0502040204020203" pitchFamily="34" charset="0"/>
              </a:rPr>
              <a:t>Child &amp; Family</a:t>
            </a:r>
            <a:endParaRPr lang="en-US" sz="2500" b="1" dirty="0">
              <a:latin typeface="Segoe UI" panose="020B0502040204020203" pitchFamily="34" charset="0"/>
              <a:ea typeface="Segoe UI" panose="020B0502040204020203" pitchFamily="34" charset="0"/>
              <a:cs typeface="Segoe UI" panose="020B0502040204020203" pitchFamily="34" charset="0"/>
            </a:endParaRPr>
          </a:p>
        </p:txBody>
      </p:sp>
      <p:sp>
        <p:nvSpPr>
          <p:cNvPr id="12" name="Flowchart: Connector 11"/>
          <p:cNvSpPr/>
          <p:nvPr/>
        </p:nvSpPr>
        <p:spPr>
          <a:xfrm>
            <a:off x="4271501" y="1585383"/>
            <a:ext cx="2952656" cy="27222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Goals</a:t>
            </a:r>
            <a:r>
              <a:rPr lang="en-US" dirty="0" smtClean="0">
                <a:latin typeface="Segoe UI" panose="020B0502040204020203" pitchFamily="34" charset="0"/>
                <a:ea typeface="Segoe UI" panose="020B0502040204020203" pitchFamily="34" charset="0"/>
                <a:cs typeface="Segoe UI" panose="020B0502040204020203" pitchFamily="34" charset="0"/>
              </a:rPr>
              <a:t> of achieving &amp; maintaining rehabilitation, resilience &amp; recovery</a:t>
            </a:r>
            <a:endParaRPr lang="en-US" dirty="0">
              <a:latin typeface="Segoe UI" panose="020B0502040204020203" pitchFamily="34" charset="0"/>
              <a:ea typeface="Segoe UI" panose="020B0502040204020203" pitchFamily="34" charset="0"/>
              <a:cs typeface="Segoe UI" panose="020B0502040204020203" pitchFamily="34" charset="0"/>
            </a:endParaRPr>
          </a:p>
        </p:txBody>
      </p:sp>
      <p:sp>
        <p:nvSpPr>
          <p:cNvPr id="13" name="Flowchart: Connector 12"/>
          <p:cNvSpPr/>
          <p:nvPr/>
        </p:nvSpPr>
        <p:spPr>
          <a:xfrm>
            <a:off x="7329088" y="1004341"/>
            <a:ext cx="4333260" cy="3897443"/>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latin typeface="Segoe UI" panose="020B0502040204020203" pitchFamily="34" charset="0"/>
                <a:ea typeface="Segoe UI" panose="020B0502040204020203" pitchFamily="34" charset="0"/>
                <a:cs typeface="Segoe UI" panose="020B0502040204020203" pitchFamily="34" charset="0"/>
              </a:rPr>
              <a:t>Meeting Needs</a:t>
            </a:r>
          </a:p>
          <a:p>
            <a:pPr algn="ctr"/>
            <a:r>
              <a:rPr lang="en-US" dirty="0" smtClean="0">
                <a:latin typeface="Segoe UI" panose="020B0502040204020203" pitchFamily="34" charset="0"/>
                <a:ea typeface="Segoe UI" panose="020B0502040204020203" pitchFamily="34" charset="0"/>
                <a:cs typeface="Segoe UI" panose="020B0502040204020203" pitchFamily="34" charset="0"/>
              </a:rPr>
              <a:t>Educational</a:t>
            </a:r>
          </a:p>
          <a:p>
            <a:pPr algn="ctr"/>
            <a:r>
              <a:rPr lang="en-US" dirty="0" smtClean="0">
                <a:latin typeface="Segoe UI" panose="020B0502040204020203" pitchFamily="34" charset="0"/>
                <a:ea typeface="Segoe UI" panose="020B0502040204020203" pitchFamily="34" charset="0"/>
                <a:cs typeface="Segoe UI" panose="020B0502040204020203" pitchFamily="34" charset="0"/>
              </a:rPr>
              <a:t>Vocational</a:t>
            </a:r>
          </a:p>
          <a:p>
            <a:pPr algn="ctr"/>
            <a:r>
              <a:rPr lang="en-US" dirty="0" smtClean="0">
                <a:latin typeface="Segoe UI" panose="020B0502040204020203" pitchFamily="34" charset="0"/>
                <a:ea typeface="Segoe UI" panose="020B0502040204020203" pitchFamily="34" charset="0"/>
                <a:cs typeface="Segoe UI" panose="020B0502040204020203" pitchFamily="34" charset="0"/>
              </a:rPr>
              <a:t>Residential</a:t>
            </a:r>
          </a:p>
          <a:p>
            <a:pPr algn="ctr"/>
            <a:r>
              <a:rPr lang="en-US" dirty="0" smtClean="0">
                <a:latin typeface="Segoe UI" panose="020B0502040204020203" pitchFamily="34" charset="0"/>
                <a:ea typeface="Segoe UI" panose="020B0502040204020203" pitchFamily="34" charset="0"/>
                <a:cs typeface="Segoe UI" panose="020B0502040204020203" pitchFamily="34" charset="0"/>
              </a:rPr>
              <a:t>Mental Health</a:t>
            </a:r>
          </a:p>
          <a:p>
            <a:pPr algn="ctr"/>
            <a:r>
              <a:rPr lang="en-US" dirty="0" smtClean="0">
                <a:latin typeface="Segoe UI" panose="020B0502040204020203" pitchFamily="34" charset="0"/>
                <a:ea typeface="Segoe UI" panose="020B0502040204020203" pitchFamily="34" charset="0"/>
                <a:cs typeface="Segoe UI" panose="020B0502040204020203" pitchFamily="34" charset="0"/>
              </a:rPr>
              <a:t>Co-occurring</a:t>
            </a:r>
          </a:p>
          <a:p>
            <a:pPr algn="ctr"/>
            <a:r>
              <a:rPr lang="en-US" dirty="0" smtClean="0">
                <a:latin typeface="Segoe UI" panose="020B0502040204020203" pitchFamily="34" charset="0"/>
                <a:ea typeface="Segoe UI" panose="020B0502040204020203" pitchFamily="34" charset="0"/>
                <a:cs typeface="Segoe UI" panose="020B0502040204020203" pitchFamily="34" charset="0"/>
              </a:rPr>
              <a:t>Financial, social and/or other individual needs</a:t>
            </a:r>
            <a:endParaRPr lang="en-US" dirty="0">
              <a:latin typeface="Segoe UI" panose="020B0502040204020203" pitchFamily="34" charset="0"/>
              <a:ea typeface="Segoe UI" panose="020B0502040204020203" pitchFamily="34" charset="0"/>
              <a:cs typeface="Segoe UI" panose="020B0502040204020203" pitchFamily="34" charset="0"/>
            </a:endParaRPr>
          </a:p>
        </p:txBody>
      </p:sp>
      <p:sp>
        <p:nvSpPr>
          <p:cNvPr id="5" name="Chevron 4"/>
          <p:cNvSpPr/>
          <p:nvPr/>
        </p:nvSpPr>
        <p:spPr>
          <a:xfrm>
            <a:off x="3807851" y="2197755"/>
            <a:ext cx="539891" cy="1309943"/>
          </a:xfrm>
          <a:prstGeom prst="chevron">
            <a:avLst/>
          </a:prstGeom>
          <a:solidFill>
            <a:srgbClr val="86C5B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Chevron 13"/>
          <p:cNvSpPr/>
          <p:nvPr/>
        </p:nvSpPr>
        <p:spPr>
          <a:xfrm>
            <a:off x="6847031" y="2376585"/>
            <a:ext cx="552420" cy="1289154"/>
          </a:xfrm>
          <a:prstGeom prst="chevron">
            <a:avLst/>
          </a:prstGeom>
          <a:solidFill>
            <a:srgbClr val="86C5B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6C5BC"/>
              </a:solidFill>
            </a:endParaRPr>
          </a:p>
        </p:txBody>
      </p:sp>
      <p:sp>
        <p:nvSpPr>
          <p:cNvPr id="7" name="TextBox 6"/>
          <p:cNvSpPr txBox="1"/>
          <p:nvPr/>
        </p:nvSpPr>
        <p:spPr>
          <a:xfrm>
            <a:off x="2896565" y="1695267"/>
            <a:ext cx="1036272" cy="553998"/>
          </a:xfrm>
          <a:prstGeom prst="rect">
            <a:avLst/>
          </a:prstGeom>
          <a:noFill/>
        </p:spPr>
        <p:txBody>
          <a:bodyPr wrap="square" rtlCol="0">
            <a:spAutoFit/>
          </a:bodyPr>
          <a:lstStyle/>
          <a:p>
            <a:r>
              <a:rPr lang="en-US" sz="15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Natural Supports</a:t>
            </a:r>
            <a:endParaRPr lang="en-US" sz="15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p:txBody>
      </p:sp>
      <p:sp>
        <p:nvSpPr>
          <p:cNvPr id="15" name="TextBox 14"/>
          <p:cNvSpPr txBox="1"/>
          <p:nvPr/>
        </p:nvSpPr>
        <p:spPr>
          <a:xfrm>
            <a:off x="1436146" y="2152785"/>
            <a:ext cx="974081" cy="323165"/>
          </a:xfrm>
          <a:prstGeom prst="rect">
            <a:avLst/>
          </a:prstGeom>
          <a:noFill/>
        </p:spPr>
        <p:txBody>
          <a:bodyPr wrap="square" rtlCol="0">
            <a:spAutoFit/>
          </a:bodyPr>
          <a:lstStyle/>
          <a:p>
            <a:r>
              <a:rPr lang="en-US" sz="15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School</a:t>
            </a:r>
            <a:endParaRPr lang="en-US" sz="15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p:txBody>
      </p:sp>
      <p:sp>
        <p:nvSpPr>
          <p:cNvPr id="16" name="TextBox 15"/>
          <p:cNvSpPr txBox="1"/>
          <p:nvPr/>
        </p:nvSpPr>
        <p:spPr>
          <a:xfrm>
            <a:off x="1123505" y="2949742"/>
            <a:ext cx="1057912" cy="323165"/>
          </a:xfrm>
          <a:prstGeom prst="rect">
            <a:avLst/>
          </a:prstGeom>
          <a:noFill/>
        </p:spPr>
        <p:txBody>
          <a:bodyPr wrap="square" rtlCol="0">
            <a:spAutoFit/>
          </a:bodyPr>
          <a:lstStyle/>
          <a:p>
            <a:pPr algn="r"/>
            <a:r>
              <a:rPr lang="en-US" sz="15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Support</a:t>
            </a:r>
            <a:endParaRPr lang="en-US" sz="15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p:txBody>
      </p:sp>
      <p:sp>
        <p:nvSpPr>
          <p:cNvPr id="17" name="TextBox 16"/>
          <p:cNvSpPr txBox="1"/>
          <p:nvPr/>
        </p:nvSpPr>
        <p:spPr>
          <a:xfrm>
            <a:off x="1283609" y="3532383"/>
            <a:ext cx="1777991" cy="369332"/>
          </a:xfrm>
          <a:prstGeom prst="rect">
            <a:avLst/>
          </a:prstGeom>
          <a:noFill/>
        </p:spPr>
        <p:txBody>
          <a:bodyPr wrap="square" rtlCol="0">
            <a:spAutoFit/>
          </a:bodyPr>
          <a:lstStyle/>
          <a:p>
            <a:r>
              <a:rPr lang="en-US" sz="15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Mental</a:t>
            </a:r>
            <a:r>
              <a:rPr lang="en-US" dirty="0" smtClean="0">
                <a:solidFill>
                  <a:srgbClr val="86C5BC"/>
                </a:solidFill>
                <a:latin typeface="Segoe UI" panose="020B0502040204020203" pitchFamily="34" charset="0"/>
                <a:ea typeface="Segoe UI" panose="020B0502040204020203" pitchFamily="34" charset="0"/>
                <a:cs typeface="Segoe UI" panose="020B0502040204020203" pitchFamily="34" charset="0"/>
              </a:rPr>
              <a:t> </a:t>
            </a:r>
            <a:r>
              <a:rPr lang="en-US" sz="15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Health</a:t>
            </a:r>
            <a:endParaRPr lang="en-US" sz="15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p:txBody>
      </p:sp>
      <p:sp>
        <p:nvSpPr>
          <p:cNvPr id="18" name="TextBox 17"/>
          <p:cNvSpPr txBox="1"/>
          <p:nvPr/>
        </p:nvSpPr>
        <p:spPr>
          <a:xfrm>
            <a:off x="3126081" y="3342574"/>
            <a:ext cx="938962" cy="323165"/>
          </a:xfrm>
          <a:prstGeom prst="rect">
            <a:avLst/>
          </a:prstGeom>
          <a:noFill/>
        </p:spPr>
        <p:txBody>
          <a:bodyPr wrap="square" rtlCol="0">
            <a:spAutoFit/>
          </a:bodyPr>
          <a:lstStyle/>
          <a:p>
            <a:r>
              <a:rPr lang="en-US" sz="15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friend</a:t>
            </a:r>
            <a:endParaRPr lang="en-US" sz="15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p:txBody>
      </p:sp>
      <p:sp>
        <p:nvSpPr>
          <p:cNvPr id="19" name="Flowchart: Connector 18"/>
          <p:cNvSpPr/>
          <p:nvPr/>
        </p:nvSpPr>
        <p:spPr>
          <a:xfrm>
            <a:off x="2688377" y="1855205"/>
            <a:ext cx="237623" cy="238477"/>
          </a:xfrm>
          <a:prstGeom prst="flowChartConnector">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p:cNvSpPr/>
          <p:nvPr/>
        </p:nvSpPr>
        <p:spPr>
          <a:xfrm>
            <a:off x="1836447" y="1947645"/>
            <a:ext cx="237623" cy="238477"/>
          </a:xfrm>
          <a:prstGeom prst="flowChartConnector">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Connector 20"/>
          <p:cNvSpPr/>
          <p:nvPr/>
        </p:nvSpPr>
        <p:spPr>
          <a:xfrm>
            <a:off x="1734008" y="2429825"/>
            <a:ext cx="237623" cy="238477"/>
          </a:xfrm>
          <a:prstGeom prst="flowChartConnector">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p:cNvSpPr/>
          <p:nvPr/>
        </p:nvSpPr>
        <p:spPr>
          <a:xfrm>
            <a:off x="1841438" y="3226802"/>
            <a:ext cx="237623" cy="238477"/>
          </a:xfrm>
          <a:prstGeom prst="flowChartConnector">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0542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207036"/>
            <a:ext cx="11913079" cy="5324535"/>
          </a:xfrm>
          <a:prstGeom prst="rect">
            <a:avLst/>
          </a:prstGeom>
          <a:noFill/>
        </p:spPr>
        <p:txBody>
          <a:bodyPr wrap="square" rtlCol="0">
            <a:spAutoFit/>
          </a:bodyPr>
          <a:lstStyle/>
          <a:p>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Who can be on the team</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a:t>
            </a:r>
          </a:p>
          <a:p>
            <a:endParaRPr lang="en-US" sz="15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To qualify for team involvement, individuals should:</a:t>
            </a:r>
          </a:p>
          <a:p>
            <a:pPr lvl="1"/>
            <a:endParaRPr lang="en-US" sz="15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Have a role in the lives of the child &amp; family</a:t>
            </a:r>
          </a:p>
          <a:p>
            <a:pPr lvl="1"/>
            <a:endParaRPr lang="en-US" sz="10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Be supportive of the child &amp; family</a:t>
            </a:r>
          </a:p>
          <a:p>
            <a:pPr lvl="1"/>
            <a:endParaRPr lang="en-US" sz="10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Be supported for membership by the child/parent</a:t>
            </a:r>
          </a:p>
          <a:p>
            <a:pPr lvl="1"/>
            <a:endParaRPr lang="en-US" sz="10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Be committed to participate in the process –including regular team </a:t>
            </a:r>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meeting </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attendance</a:t>
            </a:r>
          </a:p>
          <a:p>
            <a:pPr lvl="1"/>
            <a:endParaRPr lang="en-US" sz="10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Participate in discussions</a:t>
            </a:r>
          </a:p>
          <a:p>
            <a:endParaRPr lang="en-US" sz="1000" dirty="0" smtClean="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lvl="1"/>
            <a:r>
              <a:rPr lang="en-US" sz="28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Be involved in the Plan of Care</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6</a:t>
            </a:fld>
            <a:endParaRPr lang="en-US" dirty="0"/>
          </a:p>
        </p:txBody>
      </p:sp>
    </p:spTree>
    <p:extLst>
      <p:ext uri="{BB962C8B-B14F-4D97-AF65-F5344CB8AC3E}">
        <p14:creationId xmlns:p14="http://schemas.microsoft.com/office/powerpoint/2010/main" val="3608157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207036"/>
            <a:ext cx="11913079" cy="4893647"/>
          </a:xfrm>
          <a:prstGeom prst="rect">
            <a:avLst/>
          </a:prstGeom>
          <a:noFill/>
        </p:spPr>
        <p:txBody>
          <a:bodyPr wrap="square" rtlCol="0">
            <a:spAutoFit/>
          </a:bodyPr>
          <a:lstStyle/>
          <a:p>
            <a:r>
              <a:rPr lang="en-US" sz="3200" b="1" dirty="0">
                <a:solidFill>
                  <a:srgbClr val="F9EFBE"/>
                </a:solidFill>
                <a:latin typeface="Segoe UI" panose="020B0502040204020203" pitchFamily="34" charset="0"/>
                <a:ea typeface="Segoe UI" panose="020B0502040204020203" pitchFamily="34" charset="0"/>
                <a:cs typeface="Segoe UI" panose="020B0502040204020203" pitchFamily="34" charset="0"/>
              </a:rPr>
              <a:t>Eligibility</a:t>
            </a:r>
          </a:p>
          <a:p>
            <a:endParaRPr lang="en-US" sz="9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pPr marL="457200" indent="-457200">
              <a:buFont typeface="Arial" panose="020B0604020202020204" pitchFamily="34" charset="0"/>
              <a:buChar char="•"/>
            </a:pP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Youth who are involved in two or more systems of care </a:t>
            </a:r>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(such as Juvenile Justice, Special Education, Child Welfare, Mental Health, AODA, extensive medical, etc.)</a:t>
            </a:r>
          </a:p>
          <a:p>
            <a:endParaRPr lang="en-US" sz="9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marL="457200" indent="-457200">
              <a:buFont typeface="Arial" panose="020B0604020202020204" pitchFamily="34" charset="0"/>
              <a:buChar char="•"/>
            </a:pPr>
            <a:r>
              <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rPr>
              <a:t>Other interventions have not been successful over time; persistent obstacles to service access; and/or there is a need for service coordination</a:t>
            </a:r>
          </a:p>
          <a:p>
            <a:pPr marL="457200" indent="-457200">
              <a:buFont typeface="Arial" panose="020B0604020202020204" pitchFamily="34" charset="0"/>
              <a:buChar char="•"/>
            </a:pPr>
            <a:endParaRPr lang="en-US" sz="9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marL="457200" indent="-457200">
              <a:buFont typeface="Arial" panose="020B0604020202020204" pitchFamily="34" charset="0"/>
              <a:buChar char="•"/>
            </a:pPr>
            <a:r>
              <a:rPr lang="en-US" sz="2800" dirty="0">
                <a:solidFill>
                  <a:schemeClr val="bg1"/>
                </a:solidFill>
                <a:latin typeface="Segoe UI" panose="020B0502040204020203" pitchFamily="34" charset="0"/>
                <a:ea typeface="Segoe UI" panose="020B0502040204020203" pitchFamily="34" charset="0"/>
                <a:cs typeface="Segoe UI" panose="020B0502040204020203" pitchFamily="34" charset="0"/>
              </a:rPr>
              <a:t>Child is at risk of out of home/more restrictive placement</a:t>
            </a:r>
          </a:p>
          <a:p>
            <a:pPr marL="457200" indent="-457200">
              <a:buFont typeface="Arial" panose="020B0604020202020204" pitchFamily="34" charset="0"/>
              <a:buChar char="•"/>
            </a:pPr>
            <a:endParaRPr lang="en-US" sz="9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pPr marL="457200" indent="-457200">
              <a:buFont typeface="Arial" panose="020B0604020202020204" pitchFamily="34" charset="0"/>
              <a:buChar char="•"/>
            </a:pPr>
            <a:r>
              <a:rPr lang="en-US" sz="2800" dirty="0">
                <a:solidFill>
                  <a:srgbClr val="86C5BC"/>
                </a:solidFill>
                <a:latin typeface="Segoe UI" panose="020B0502040204020203" pitchFamily="34" charset="0"/>
                <a:ea typeface="Segoe UI" panose="020B0502040204020203" pitchFamily="34" charset="0"/>
                <a:cs typeface="Segoe UI" panose="020B0502040204020203" pitchFamily="34" charset="0"/>
              </a:rPr>
              <a:t>Parent(s) willing to be involved in the CST team process (or willing to learn more about it)</a:t>
            </a: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7</a:t>
            </a:fld>
            <a:endParaRPr lang="en-US" dirty="0"/>
          </a:p>
        </p:txBody>
      </p:sp>
    </p:spTree>
    <p:extLst>
      <p:ext uri="{BB962C8B-B14F-4D97-AF65-F5344CB8AC3E}">
        <p14:creationId xmlns:p14="http://schemas.microsoft.com/office/powerpoint/2010/main" val="310968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1"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39460" y="177056"/>
            <a:ext cx="11913079" cy="584775"/>
          </a:xfrm>
          <a:prstGeom prst="rect">
            <a:avLst/>
          </a:prstGeom>
          <a:noFill/>
        </p:spPr>
        <p:txBody>
          <a:bodyPr wrap="square" rtlCol="0">
            <a:spAutoFit/>
          </a:bodyPr>
          <a:lstStyle/>
          <a:p>
            <a:r>
              <a:rPr lang="en-US" sz="3200" b="1" dirty="0" smtClean="0">
                <a:solidFill>
                  <a:srgbClr val="F9EFBE"/>
                </a:solidFill>
                <a:latin typeface="Segoe UI" panose="020B0502040204020203" pitchFamily="34" charset="0"/>
                <a:cs typeface="Segoe UI" panose="020B0502040204020203" pitchFamily="34" charset="0"/>
              </a:rPr>
              <a:t>Potential Members of Teams</a:t>
            </a:r>
            <a:endParaRPr lang="en-US" sz="3200" b="1" dirty="0">
              <a:solidFill>
                <a:srgbClr val="F9EFBE"/>
              </a:solidFill>
              <a:latin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8</a:t>
            </a:fld>
            <a:endParaRPr lang="en-US" dirty="0"/>
          </a:p>
        </p:txBody>
      </p:sp>
      <p:pic>
        <p:nvPicPr>
          <p:cNvPr id="3" name="Picture 2"/>
          <p:cNvPicPr>
            <a:picLocks noChangeAspect="1"/>
          </p:cNvPicPr>
          <p:nvPr/>
        </p:nvPicPr>
        <p:blipFill>
          <a:blip r:embed="rId3"/>
          <a:stretch>
            <a:fillRect/>
          </a:stretch>
        </p:blipFill>
        <p:spPr>
          <a:xfrm>
            <a:off x="3545457" y="744617"/>
            <a:ext cx="5733454" cy="4835443"/>
          </a:xfrm>
          <a:prstGeom prst="rect">
            <a:avLst/>
          </a:prstGeom>
        </p:spPr>
      </p:pic>
    </p:spTree>
    <p:extLst>
      <p:ext uri="{BB962C8B-B14F-4D97-AF65-F5344CB8AC3E}">
        <p14:creationId xmlns:p14="http://schemas.microsoft.com/office/powerpoint/2010/main" val="3589879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545456" y="6607834"/>
            <a:ext cx="8646544" cy="94891"/>
          </a:xfrm>
          <a:prstGeom prst="rect">
            <a:avLst/>
          </a:prstGeom>
          <a:solidFill>
            <a:srgbClr val="3033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8921" y="5793166"/>
            <a:ext cx="3140016" cy="1008761"/>
          </a:xfrm>
          <a:prstGeom prst="rect">
            <a:avLst/>
          </a:prstGeom>
        </p:spPr>
      </p:pic>
      <p:sp>
        <p:nvSpPr>
          <p:cNvPr id="8" name="Rectangle 7"/>
          <p:cNvSpPr/>
          <p:nvPr/>
        </p:nvSpPr>
        <p:spPr>
          <a:xfrm>
            <a:off x="0" y="0"/>
            <a:ext cx="12192000" cy="5659142"/>
          </a:xfrm>
          <a:prstGeom prst="rect">
            <a:avLst/>
          </a:prstGeom>
          <a:gradFill flip="none" rotWithShape="1">
            <a:gsLst>
              <a:gs pos="0">
                <a:srgbClr val="878880">
                  <a:shade val="30000"/>
                  <a:satMod val="115000"/>
                </a:srgbClr>
              </a:gs>
              <a:gs pos="50000">
                <a:srgbClr val="878880">
                  <a:shade val="67500"/>
                  <a:satMod val="115000"/>
                </a:srgbClr>
              </a:gs>
              <a:gs pos="100000">
                <a:srgbClr val="878880">
                  <a:shade val="100000"/>
                  <a:satMod val="115000"/>
                </a:srgbClr>
              </a:gs>
            </a:gsLst>
            <a:lin ang="5400000" scaled="1"/>
            <a:tileRect/>
          </a:gradFill>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78921" y="207036"/>
            <a:ext cx="11913079" cy="5139869"/>
          </a:xfrm>
          <a:prstGeom prst="rect">
            <a:avLst/>
          </a:prstGeom>
          <a:noFill/>
        </p:spPr>
        <p:txBody>
          <a:bodyPr wrap="square" rtlCol="0">
            <a:spAutoFit/>
          </a:bodyPr>
          <a:lstStyle/>
          <a:p>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Youth </a:t>
            </a:r>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Involvement on </a:t>
            </a:r>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Teams</a:t>
            </a:r>
          </a:p>
          <a:p>
            <a:endParaRPr lang="en-US" sz="10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600" dirty="0">
                <a:solidFill>
                  <a:schemeClr val="bg1"/>
                </a:solidFill>
                <a:latin typeface="Segoe UI" panose="020B0502040204020203" pitchFamily="34" charset="0"/>
                <a:ea typeface="Segoe UI" panose="020B0502040204020203" pitchFamily="34" charset="0"/>
                <a:cs typeface="Segoe UI" panose="020B0502040204020203" pitchFamily="34" charset="0"/>
              </a:rPr>
              <a:t>If possible, the child should be an active member of the team. The parents, </a:t>
            </a:r>
            <a:r>
              <a:rPr lang="en-US" sz="26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
            </a:r>
            <a:br>
              <a:rPr lang="en-US" sz="26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br>
            <a:r>
              <a:rPr lang="en-US" sz="26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with </a:t>
            </a:r>
            <a:r>
              <a:rPr lang="en-US" sz="2600" dirty="0">
                <a:solidFill>
                  <a:schemeClr val="bg1"/>
                </a:solidFill>
                <a:latin typeface="Segoe UI" panose="020B0502040204020203" pitchFamily="34" charset="0"/>
                <a:ea typeface="Segoe UI" panose="020B0502040204020203" pitchFamily="34" charset="0"/>
                <a:cs typeface="Segoe UI" panose="020B0502040204020203" pitchFamily="34" charset="0"/>
              </a:rPr>
              <a:t>the support of the service coordinator and team should make the decision for level of participation by the </a:t>
            </a:r>
            <a:r>
              <a:rPr lang="en-US" sz="26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child.</a:t>
            </a:r>
          </a:p>
          <a:p>
            <a:endParaRPr lang="en-US" sz="2400" b="1"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36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Factors </a:t>
            </a:r>
            <a:r>
              <a:rPr lang="en-US" sz="3600" b="1" dirty="0">
                <a:solidFill>
                  <a:srgbClr val="F9EFBE"/>
                </a:solidFill>
                <a:latin typeface="Segoe UI" panose="020B0502040204020203" pitchFamily="34" charset="0"/>
                <a:ea typeface="Segoe UI" panose="020B0502040204020203" pitchFamily="34" charset="0"/>
                <a:cs typeface="Segoe UI" panose="020B0502040204020203" pitchFamily="34" charset="0"/>
              </a:rPr>
              <a:t>to consider may include</a:t>
            </a:r>
            <a:r>
              <a:rPr lang="en-US" sz="2400" b="1" dirty="0" smtClean="0">
                <a:solidFill>
                  <a:srgbClr val="F9EFBE"/>
                </a:solidFill>
                <a:latin typeface="Segoe UI" panose="020B0502040204020203" pitchFamily="34" charset="0"/>
                <a:ea typeface="Segoe UI" panose="020B0502040204020203" pitchFamily="34" charset="0"/>
                <a:cs typeface="Segoe UI" panose="020B0502040204020203" pitchFamily="34" charset="0"/>
              </a:rPr>
              <a:t>:</a:t>
            </a:r>
          </a:p>
          <a:p>
            <a:endParaRPr lang="en-US" sz="1000" b="1" dirty="0">
              <a:solidFill>
                <a:srgbClr val="F9EFBE"/>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6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Age</a:t>
            </a: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600" dirty="0">
                <a:solidFill>
                  <a:schemeClr val="bg1"/>
                </a:solidFill>
                <a:latin typeface="Segoe UI" panose="020B0502040204020203" pitchFamily="34" charset="0"/>
                <a:ea typeface="Segoe UI" panose="020B0502040204020203" pitchFamily="34" charset="0"/>
                <a:cs typeface="Segoe UI" panose="020B0502040204020203" pitchFamily="34" charset="0"/>
              </a:rPr>
              <a:t>Nature of the child’s </a:t>
            </a:r>
            <a:r>
              <a:rPr lang="en-US" sz="26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disability</a:t>
            </a: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600" dirty="0">
                <a:solidFill>
                  <a:schemeClr val="bg1"/>
                </a:solidFill>
                <a:latin typeface="Segoe UI" panose="020B0502040204020203" pitchFamily="34" charset="0"/>
                <a:ea typeface="Segoe UI" panose="020B0502040204020203" pitchFamily="34" charset="0"/>
                <a:cs typeface="Segoe UI" panose="020B0502040204020203" pitchFamily="34" charset="0"/>
              </a:rPr>
              <a:t>Ability to contribute to and benefit from team </a:t>
            </a:r>
            <a:r>
              <a:rPr lang="en-US" sz="26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meetings</a:t>
            </a:r>
          </a:p>
          <a:p>
            <a:endParaRPr lang="en-US" sz="10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p>
            <a:r>
              <a:rPr lang="en-US" sz="2400" dirty="0">
                <a:solidFill>
                  <a:schemeClr val="bg1"/>
                </a:solidFill>
                <a:latin typeface="Segoe UI" panose="020B0502040204020203" pitchFamily="34" charset="0"/>
                <a:ea typeface="Segoe UI" panose="020B0502040204020203" pitchFamily="34" charset="0"/>
                <a:cs typeface="Segoe UI" panose="020B0502040204020203" pitchFamily="34" charset="0"/>
              </a:rPr>
              <a:t>• </a:t>
            </a:r>
            <a:r>
              <a:rPr lang="en-US" sz="2600" dirty="0">
                <a:solidFill>
                  <a:schemeClr val="bg1"/>
                </a:solidFill>
                <a:latin typeface="Segoe UI" panose="020B0502040204020203" pitchFamily="34" charset="0"/>
                <a:ea typeface="Segoe UI" panose="020B0502040204020203" pitchFamily="34" charset="0"/>
                <a:cs typeface="Segoe UI" panose="020B0502040204020203" pitchFamily="34" charset="0"/>
              </a:rPr>
              <a:t>Would the child benefit from having an advocate on the team</a:t>
            </a:r>
            <a:r>
              <a:rPr lang="en-US" sz="2600" dirty="0" smtClean="0">
                <a:solidFill>
                  <a:schemeClr val="bg1"/>
                </a:solidFill>
                <a:latin typeface="Segoe UI" panose="020B0502040204020203" pitchFamily="34" charset="0"/>
                <a:ea typeface="Segoe UI" panose="020B0502040204020203" pitchFamily="34" charset="0"/>
                <a:cs typeface="Segoe UI" panose="020B0502040204020203" pitchFamily="34" charset="0"/>
              </a:rPr>
              <a:t>?</a:t>
            </a:r>
            <a:endParaRPr lang="en-US" sz="2600" dirty="0">
              <a:solidFill>
                <a:schemeClr val="bg1"/>
              </a:solidFill>
              <a:latin typeface="Segoe UI" panose="020B0502040204020203" pitchFamily="34" charset="0"/>
              <a:ea typeface="Segoe UI" panose="020B0502040204020203" pitchFamily="34" charset="0"/>
              <a:cs typeface="Segoe UI" panose="020B0502040204020203" pitchFamily="34" charset="0"/>
            </a:endParaRPr>
          </a:p>
        </p:txBody>
      </p:sp>
      <p:sp>
        <p:nvSpPr>
          <p:cNvPr id="10" name="Slide Number Placeholder 5"/>
          <p:cNvSpPr>
            <a:spLocks noGrp="1"/>
          </p:cNvSpPr>
          <p:nvPr>
            <p:ph type="sldNum" sz="quarter" idx="12"/>
          </p:nvPr>
        </p:nvSpPr>
        <p:spPr>
          <a:xfrm>
            <a:off x="11482853" y="6140863"/>
            <a:ext cx="597004" cy="365125"/>
          </a:xfrm>
          <a:prstGeom prst="rect">
            <a:avLst/>
          </a:prstGeom>
        </p:spPr>
        <p:txBody>
          <a:bodyPr/>
          <a:lstStyle>
            <a:lvl1pPr>
              <a:defRPr sz="1600">
                <a:solidFill>
                  <a:schemeClr val="tx1">
                    <a:lumMod val="65000"/>
                    <a:lumOff val="35000"/>
                  </a:schemeClr>
                </a:solidFill>
              </a:defRPr>
            </a:lvl1pPr>
          </a:lstStyle>
          <a:p>
            <a:fld id="{9A2A000D-0D79-E646-8BC0-B88888803783}" type="slidenum">
              <a:rPr lang="en-US" smtClean="0"/>
              <a:pPr/>
              <a:t>9</a:t>
            </a:fld>
            <a:endParaRPr lang="en-US" dirty="0"/>
          </a:p>
        </p:txBody>
      </p:sp>
    </p:spTree>
    <p:extLst>
      <p:ext uri="{BB962C8B-B14F-4D97-AF65-F5344CB8AC3E}">
        <p14:creationId xmlns:p14="http://schemas.microsoft.com/office/powerpoint/2010/main" val="1646624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ategory xmlns="560cebf2-65f2-4b07-98e2-a5c3fa0db8c8">PowerPoint</Categor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EC46DE349CD6343A60A20CA2BB0358E" ma:contentTypeVersion="5" ma:contentTypeDescription="Create a new document." ma:contentTypeScope="" ma:versionID="4930704c498a4b9176282ed4f2890deb">
  <xsd:schema xmlns:xsd="http://www.w3.org/2001/XMLSchema" xmlns:xs="http://www.w3.org/2001/XMLSchema" xmlns:p="http://schemas.microsoft.com/office/2006/metadata/properties" xmlns:ns2="560cebf2-65f2-4b07-98e2-a5c3fa0db8c8" xmlns:ns3="cd863721-9790-48d3-830b-8f3748e363d6" targetNamespace="http://schemas.microsoft.com/office/2006/metadata/properties" ma:root="true" ma:fieldsID="f1dc0f89e232b99872b6cbe45232f147" ns2:_="" ns3:_="">
    <xsd:import namespace="560cebf2-65f2-4b07-98e2-a5c3fa0db8c8"/>
    <xsd:import namespace="cd863721-9790-48d3-830b-8f3748e363d6"/>
    <xsd:element name="properties">
      <xsd:complexType>
        <xsd:sequence>
          <xsd:element name="documentManagement">
            <xsd:complexType>
              <xsd:all>
                <xsd:element ref="ns2:Category"/>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cebf2-65f2-4b07-98e2-a5c3fa0db8c8" elementFormDefault="qualified">
    <xsd:import namespace="http://schemas.microsoft.com/office/2006/documentManagement/types"/>
    <xsd:import namespace="http://schemas.microsoft.com/office/infopath/2007/PartnerControls"/>
    <xsd:element name="Category" ma:index="8" ma:displayName="Category" ma:default="Fax" ma:format="Dropdown" ma:internalName="Category">
      <xsd:simpleType>
        <xsd:restriction base="dms:Choice">
          <xsd:enumeration value="Fax"/>
          <xsd:enumeration value="Letterhead"/>
          <xsd:enumeration value="PowerPoint"/>
          <xsd:enumeration value="Signage"/>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863721-9790-48d3-830b-8f3748e363d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A4AB976-7CAF-4342-BB6C-00A412508B6F}">
  <ds:schemaRefs>
    <ds:schemaRef ds:uri="http://schemas.microsoft.com/sharepoint/v3/contenttype/forms"/>
  </ds:schemaRefs>
</ds:datastoreItem>
</file>

<file path=customXml/itemProps2.xml><?xml version="1.0" encoding="utf-8"?>
<ds:datastoreItem xmlns:ds="http://schemas.openxmlformats.org/officeDocument/2006/customXml" ds:itemID="{D057900B-A6CE-4994-B4B2-EC4F6DBF8FF3}">
  <ds:schemaRefs>
    <ds:schemaRef ds:uri="cd863721-9790-48d3-830b-8f3748e363d6"/>
    <ds:schemaRef ds:uri="http://schemas.openxmlformats.org/package/2006/metadata/core-properties"/>
    <ds:schemaRef ds:uri="http://purl.org/dc/elements/1.1/"/>
    <ds:schemaRef ds:uri="http://www.w3.org/XML/1998/namespace"/>
    <ds:schemaRef ds:uri="http://schemas.microsoft.com/office/2006/documentManagement/types"/>
    <ds:schemaRef ds:uri="560cebf2-65f2-4b07-98e2-a5c3fa0db8c8"/>
    <ds:schemaRef ds:uri="http://purl.org/dc/dcmitype/"/>
    <ds:schemaRef ds:uri="http://schemas.microsoft.com/office/infopath/2007/PartnerControl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7A2D1DD4-066D-443F-9B33-E082DA2EF5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cebf2-65f2-4b07-98e2-a5c3fa0db8c8"/>
    <ds:schemaRef ds:uri="cd863721-9790-48d3-830b-8f3748e363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885</TotalTime>
  <Words>2383</Words>
  <Application>Microsoft Office PowerPoint</Application>
  <PresentationFormat>Widescreen</PresentationFormat>
  <Paragraphs>338</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 Croix County WI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Template</dc:title>
  <dc:creator>Annette Massie</dc:creator>
  <cp:lastModifiedBy>Claudia Earley</cp:lastModifiedBy>
  <cp:revision>63</cp:revision>
  <dcterms:created xsi:type="dcterms:W3CDTF">2016-03-03T14:35:59Z</dcterms:created>
  <dcterms:modified xsi:type="dcterms:W3CDTF">2019-07-19T20:42:00Z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0x0101008EC46DE349CD6343A60A20CA2BB0358E</vt:lpwstr>
  </property>
</Properties>
</file>